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1" r:id="rId3"/>
    <p:sldId id="344" r:id="rId4"/>
    <p:sldId id="348" r:id="rId5"/>
    <p:sldId id="345" r:id="rId6"/>
    <p:sldId id="339" r:id="rId7"/>
    <p:sldId id="328" r:id="rId8"/>
    <p:sldId id="340" r:id="rId9"/>
    <p:sldId id="330" r:id="rId10"/>
    <p:sldId id="331" r:id="rId11"/>
    <p:sldId id="332" r:id="rId12"/>
    <p:sldId id="341" r:id="rId13"/>
    <p:sldId id="333" r:id="rId14"/>
    <p:sldId id="342" r:id="rId15"/>
    <p:sldId id="334" r:id="rId16"/>
    <p:sldId id="343" r:id="rId17"/>
    <p:sldId id="350" r:id="rId18"/>
    <p:sldId id="335" r:id="rId19"/>
    <p:sldId id="336" r:id="rId20"/>
    <p:sldId id="346" r:id="rId21"/>
    <p:sldId id="347" r:id="rId22"/>
    <p:sldId id="337" r:id="rId23"/>
    <p:sldId id="338" r:id="rId24"/>
  </p:sldIdLst>
  <p:sldSz cx="9144000" cy="6858000" type="screen4x3"/>
  <p:notesSz cx="6797675" cy="9928225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redný štýl 3 - 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Štýl s motívom 1 - zvýrazneni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etlý štýl 2 - zvýrazneni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vetlý štýl 3 - zvýrazneni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Tmavý štýl 1 - zvýrazneni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Tmavý štýl 2 - zvýraznenie 5/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64" d="100"/>
          <a:sy n="64" d="100"/>
        </p:scale>
        <p:origin x="134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8ABD7-6D72-42B8-8D26-AB6F491498CB}" type="datetimeFigureOut">
              <a:rPr lang="sk-SK" smtClean="0"/>
              <a:t>06.11.2017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996D8-F91C-4038-96B6-7A9986321D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6197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956F4-E23E-4CA6-9206-7BF7C18813F2}" type="datetimeFigureOut">
              <a:rPr lang="sk-SK" smtClean="0"/>
              <a:pPr/>
              <a:t>06.11.2017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73-3BE1-4904-BBCB-1C468CCF355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321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374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73161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47368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78327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9431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838094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12784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55948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61394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08302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19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0475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88011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76352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06137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22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443183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23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94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29308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690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2005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40061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9339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0641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73-3BE1-4904-BBCB-1C468CCF355C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46574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/>
              <a:pPr>
                <a:defRPr/>
              </a:pPr>
              <a:t>06.11.2017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/>
              <a:pPr>
                <a:defRPr/>
              </a:pPr>
              <a:t>06.11.2017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/>
              <a:pPr>
                <a:defRPr/>
              </a:pPr>
              <a:t>06.11.2017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/>
              <a:pPr>
                <a:defRPr/>
              </a:pPr>
              <a:t>06.11.2017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/>
              <a:pPr>
                <a:defRPr/>
              </a:pPr>
              <a:t>06.11.2017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/>
              <a:pPr>
                <a:defRPr/>
              </a:pPr>
              <a:t>06.11.2017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/>
              <a:pPr>
                <a:defRPr/>
              </a:pPr>
              <a:t>06.11.2017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/>
              <a:pPr>
                <a:defRPr/>
              </a:pPr>
              <a:t>06.11.2017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/>
              <a:pPr>
                <a:defRPr/>
              </a:pPr>
              <a:t>06.11.2017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/>
              <a:pPr>
                <a:defRPr/>
              </a:pPr>
              <a:t>06.11.2017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/>
              <a:pPr>
                <a:defRPr/>
              </a:pPr>
              <a:t>06.11.2017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/>
              <a:pPr>
                <a:defRPr/>
              </a:pPr>
              <a:t>06.11.2017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hyperlink" Target="https://www.rtvs.sk/televizia/archiv/11713/137404#1040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mailto:.fejes@minv.sk" TargetMode="External"/><Relationship Id="rId3" Type="http://schemas.openxmlformats.org/officeDocument/2006/relationships/image" Target="../media/image3.jpeg"/><Relationship Id="rId7" Type="http://schemas.openxmlformats.org/officeDocument/2006/relationships/hyperlink" Target="mailto:.korec@minv.sk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atej.mikuska@minv.sk" TargetMode="External"/><Relationship Id="rId5" Type="http://schemas.openxmlformats.org/officeDocument/2006/relationships/hyperlink" Target="mailto:metodika.imrk@minv.sk" TargetMode="External"/><Relationship Id="rId10" Type="http://schemas.openxmlformats.org/officeDocument/2006/relationships/hyperlink" Target="mailto:richard.svirk@minv.sk" TargetMode="External"/><Relationship Id="rId4" Type="http://schemas.openxmlformats.org/officeDocument/2006/relationships/hyperlink" Target="http://www.minv.sk/?OPLZ" TargetMode="External"/><Relationship Id="rId9" Type="http://schemas.openxmlformats.org/officeDocument/2006/relationships/hyperlink" Target="mailto:jana.tazka@minv.sk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27984" y="3789040"/>
            <a:ext cx="4271963" cy="114300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Prístup k pitnej vode</a:t>
            </a:r>
            <a:b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 </a:t>
            </a:r>
            <a:b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OP ĽUDSKÉ </a:t>
            </a:r>
            <a: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ZDROJE</a:t>
            </a:r>
            <a:endParaRPr lang="sk-SK" sz="2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27984" y="4869160"/>
            <a:ext cx="4257675" cy="500062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Inklúzia marginalizovaných rómskych komunít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sk-SK" sz="1200" dirty="0" smtClean="0">
                <a:latin typeface="Arial" charset="0"/>
                <a:cs typeface="WenQuanYi Zen Hei" charset="0"/>
              </a:rPr>
              <a:t>Programové obdobie 2014-2020</a:t>
            </a:r>
            <a:endParaRPr lang="sk-SK" sz="1200" dirty="0" smtClean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3717032"/>
            <a:ext cx="818670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832648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Benchmarky a finančné limity</a:t>
            </a:r>
            <a:r>
              <a:rPr lang="sk-SK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:</a:t>
            </a:r>
            <a:r>
              <a:rPr lang="sk-SK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	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400" b="1" dirty="0" smtClean="0"/>
              <a:t>Oprávnenými </a:t>
            </a:r>
            <a:r>
              <a:rPr lang="sk-SK" sz="2400" b="1" dirty="0"/>
              <a:t>výdavkami </a:t>
            </a:r>
            <a:r>
              <a:rPr lang="sk-SK" sz="2400" b="1" dirty="0" smtClean="0"/>
              <a:t>sú</a:t>
            </a:r>
            <a:r>
              <a:rPr lang="sk-SK" sz="2400" dirty="0" smtClean="0"/>
              <a:t> </a:t>
            </a:r>
            <a:r>
              <a:rPr lang="sk-SK" sz="2400" dirty="0"/>
              <a:t>napr. stavebné práce, projektová dokumentácia, stavebný dozor, vybavenie výdajného miesta, zabezpečovacia technika</a:t>
            </a:r>
            <a:r>
              <a:rPr lang="sk-SK" sz="2400" dirty="0" smtClean="0"/>
              <a:t>, </a:t>
            </a:r>
            <a:r>
              <a:rPr lang="sk-SK" sz="2400" dirty="0"/>
              <a:t>interný a externý manažment, realizácia procesu VO, publicita.</a:t>
            </a:r>
            <a:endParaRPr lang="sk-SK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graphicFrame>
        <p:nvGraphicFramePr>
          <p:cNvPr id="3" name="Tabuľ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213874"/>
              </p:ext>
            </p:extLst>
          </p:nvPr>
        </p:nvGraphicFramePr>
        <p:xfrm>
          <a:off x="1043608" y="1268760"/>
          <a:ext cx="7044373" cy="2052451"/>
        </p:xfrm>
        <a:graphic>
          <a:graphicData uri="http://schemas.openxmlformats.org/drawingml/2006/table">
            <a:tbl>
              <a:tblPr firstRow="1" firstCol="1" bandRow="1"/>
              <a:tblGrid>
                <a:gridCol w="3523332"/>
                <a:gridCol w="3521041"/>
              </a:tblGrid>
              <a:tr h="7114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sk-SK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Počet osôb MRK</a:t>
                      </a:r>
                      <a:r>
                        <a:rPr lang="sk-SK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ktorým sa v dôsledku realizácie projektu zabezpečí prístup k pitnej vode</a:t>
                      </a:r>
                      <a:endParaRPr lang="sk-SK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sk-SK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Maximálna výška COV na 1 osobu MRK</a:t>
                      </a:r>
                      <a:endParaRPr lang="sk-SK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4349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50 – 74 osôb MRK</a:t>
                      </a:r>
                      <a:endParaRPr lang="sk-SK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800 EUR / osoba MRK</a:t>
                      </a:r>
                      <a:endParaRPr lang="sk-SK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9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75 – 99 osôb MRK</a:t>
                      </a:r>
                      <a:endParaRPr lang="sk-SK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700 EUR / osoba MRK</a:t>
                      </a:r>
                      <a:endParaRPr lang="sk-SK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9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3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 – a viac osôb MRK</a:t>
                      </a:r>
                      <a:endParaRPr lang="sk-SK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500 EUR / osoba MRK</a:t>
                      </a:r>
                      <a:endParaRPr lang="sk-SK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381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832648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600"/>
              </a:spcAft>
              <a:buNone/>
            </a:pP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Kategórie </a:t>
            </a:r>
            <a:r>
              <a:rPr lang="sk-SK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podmienok poskytnutia </a:t>
            </a: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príspevku</a:t>
            </a:r>
            <a:endParaRPr lang="sk-SK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400" b="1" u="sng" dirty="0">
                <a:ea typeface="Verdana" panose="020B0604030504040204" pitchFamily="34" charset="0"/>
                <a:cs typeface="Arial" pitchFamily="34" charset="0"/>
              </a:rPr>
              <a:t>O</a:t>
            </a:r>
            <a:r>
              <a:rPr lang="sk-SK" sz="2400" b="1" u="sng" dirty="0">
                <a:ea typeface="Verdana" panose="020B0604030504040204" pitchFamily="34" charset="0"/>
                <a:cs typeface="Arial" pitchFamily="34" charset="0"/>
              </a:rPr>
              <a:t>pr</a:t>
            </a:r>
            <a:r>
              <a:rPr lang="sk-SK" sz="2400" b="1" u="sng" dirty="0" smtClean="0">
                <a:ea typeface="Verdana" panose="020B0604030504040204" pitchFamily="34" charset="0"/>
                <a:cs typeface="Arial" pitchFamily="34" charset="0"/>
              </a:rPr>
              <a:t>ávnenosť </a:t>
            </a:r>
            <a:r>
              <a:rPr lang="sk-SK" sz="2400" b="1" u="sng" dirty="0" smtClean="0">
                <a:ea typeface="Verdana" panose="020B0604030504040204" pitchFamily="34" charset="0"/>
                <a:cs typeface="Arial" pitchFamily="34" charset="0"/>
              </a:rPr>
              <a:t>žiadateľa:</a:t>
            </a:r>
          </a:p>
          <a:p>
            <a:pPr marL="82296" indent="0" fontAlgn="auto">
              <a:spcAft>
                <a:spcPts val="600"/>
              </a:spcAft>
              <a:buNone/>
              <a:defRPr/>
            </a:pP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Právna forma, dane, sociálna a zdravotné poisťovne, nútená správa, výkon rozhodnutia, finančná spôsobilosť spolufinancovania, schválený program rozvoja a </a:t>
            </a: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ÚPD,            Atlas </a:t>
            </a: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MRK, odsúdenie štatutára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400" b="1" u="sng" dirty="0" smtClean="0">
                <a:ea typeface="Verdana" panose="020B0604030504040204" pitchFamily="34" charset="0"/>
                <a:cs typeface="Arial" pitchFamily="34" charset="0"/>
              </a:rPr>
              <a:t>Oprávnenosť aktivít realizácie projektu: </a:t>
            </a:r>
            <a:endParaRPr lang="sk-SK" sz="2400" b="1" u="sng" dirty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600"/>
              </a:spcAft>
              <a:buNone/>
              <a:defRPr/>
            </a:pP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Súlad aktivít s OPĽZ, neukončenie fyzickej realizácie projektu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400" b="1" u="sng" dirty="0">
                <a:ea typeface="Verdana" panose="020B0604030504040204" pitchFamily="34" charset="0"/>
                <a:cs typeface="Arial" pitchFamily="34" charset="0"/>
              </a:rPr>
              <a:t>Oprávnenosť </a:t>
            </a:r>
            <a:r>
              <a:rPr lang="sk-SK" sz="2400" b="1" u="sng" dirty="0" smtClean="0">
                <a:ea typeface="Verdana" panose="020B0604030504040204" pitchFamily="34" charset="0"/>
                <a:cs typeface="Arial" pitchFamily="34" charset="0"/>
              </a:rPr>
              <a:t>výdavkov </a:t>
            </a:r>
            <a:r>
              <a:rPr lang="sk-SK" sz="2400" b="1" u="sng" dirty="0">
                <a:ea typeface="Verdana" panose="020B0604030504040204" pitchFamily="34" charset="0"/>
                <a:cs typeface="Arial" pitchFamily="34" charset="0"/>
              </a:rPr>
              <a:t>realizácie projektu: </a:t>
            </a:r>
          </a:p>
          <a:p>
            <a:pPr marL="82296" indent="0" algn="just" fontAlgn="auto">
              <a:spcAft>
                <a:spcPts val="600"/>
              </a:spcAft>
              <a:buNone/>
              <a:defRPr/>
            </a:pP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Zamedzenie duplicity, preukázanie hospodárnosti </a:t>
            </a:r>
            <a:endParaRPr lang="sk-SK" sz="2400" b="1" dirty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dirty="0" smtClean="0"/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03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832648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600"/>
              </a:spcAft>
              <a:buNone/>
            </a:pP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Kategórie </a:t>
            </a:r>
            <a:r>
              <a:rPr lang="sk-SK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podmienok poskytnutia </a:t>
            </a: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príspevku</a:t>
            </a:r>
            <a:endParaRPr lang="sk-SK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400" b="1" u="sng" dirty="0" smtClean="0">
                <a:ea typeface="Verdana" panose="020B0604030504040204" pitchFamily="34" charset="0"/>
                <a:cs typeface="Arial" pitchFamily="34" charset="0"/>
              </a:rPr>
              <a:t>Oprávnenosť </a:t>
            </a:r>
            <a:r>
              <a:rPr lang="sk-SK" sz="2400" b="1" u="sng" dirty="0" smtClean="0">
                <a:ea typeface="Verdana" panose="020B0604030504040204" pitchFamily="34" charset="0"/>
                <a:cs typeface="Arial" pitchFamily="34" charset="0"/>
              </a:rPr>
              <a:t>miesta </a:t>
            </a:r>
            <a:r>
              <a:rPr lang="sk-SK" sz="2400" b="1" u="sng" dirty="0">
                <a:ea typeface="Verdana" panose="020B0604030504040204" pitchFamily="34" charset="0"/>
                <a:cs typeface="Arial" pitchFamily="34" charset="0"/>
              </a:rPr>
              <a:t>realizácie projektu: </a:t>
            </a:r>
          </a:p>
          <a:p>
            <a:pPr marL="82296" indent="0" algn="just" fontAlgn="auto">
              <a:spcAft>
                <a:spcPts val="600"/>
              </a:spcAft>
              <a:buNone/>
              <a:defRPr/>
            </a:pPr>
            <a:r>
              <a:rPr lang="sk-SK" sz="2400" dirty="0">
                <a:ea typeface="Verdana" panose="020B0604030504040204" pitchFamily="34" charset="0"/>
                <a:cs typeface="Arial" pitchFamily="34" charset="0"/>
              </a:rPr>
              <a:t>Atlas </a:t>
            </a: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MRK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400" b="1" u="sng" dirty="0" smtClean="0">
                <a:ea typeface="Verdana" panose="020B0604030504040204" pitchFamily="34" charset="0"/>
                <a:cs typeface="Arial" pitchFamily="34" charset="0"/>
              </a:rPr>
              <a:t>Kritériá na výber projektov:</a:t>
            </a:r>
          </a:p>
          <a:p>
            <a:pPr marL="82296" indent="0" algn="just" fontAlgn="auto">
              <a:spcAft>
                <a:spcPts val="600"/>
              </a:spcAft>
              <a:buNone/>
              <a:defRPr/>
            </a:pP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Hodnotiace a rozlišovacie kritériá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400" b="1" u="sng" dirty="0" smtClean="0">
                <a:ea typeface="Verdana" panose="020B0604030504040204" pitchFamily="34" charset="0"/>
                <a:cs typeface="Arial" pitchFamily="34" charset="0"/>
              </a:rPr>
              <a:t>Spôsob financovania:</a:t>
            </a:r>
          </a:p>
          <a:p>
            <a:pPr marL="82296" indent="0" algn="just" fontAlgn="auto">
              <a:spcAft>
                <a:spcPts val="600"/>
              </a:spcAft>
              <a:buNone/>
              <a:defRPr/>
            </a:pP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Predfinancovanie, refundácia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400" b="1" u="sng" dirty="0" smtClean="0">
                <a:ea typeface="Verdana" panose="020B0604030504040204" pitchFamily="34" charset="0"/>
                <a:cs typeface="Arial" pitchFamily="34" charset="0"/>
              </a:rPr>
              <a:t>PPP vyplývajúce z osobitých predpisov: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Nelegálna práca, štátna pomoc</a:t>
            </a:r>
            <a:endParaRPr lang="sk-SK" sz="2400" dirty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dirty="0" smtClean="0"/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81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832648"/>
          </a:xfrm>
        </p:spPr>
        <p:txBody>
          <a:bodyPr/>
          <a:lstStyle/>
          <a:p>
            <a:pPr marL="82296" indent="0" algn="ctr" fontAlgn="auto">
              <a:spcAft>
                <a:spcPts val="0"/>
              </a:spcAft>
              <a:buNone/>
              <a:defRPr/>
            </a:pP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Ďalšie </a:t>
            </a:r>
            <a:r>
              <a:rPr lang="sk-SK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podmienky poskytnutia príspevku</a:t>
            </a: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: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8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425196" algn="just" fontAlgn="auto">
              <a:spcAft>
                <a:spcPts val="300"/>
              </a:spcAft>
              <a:defRPr/>
            </a:pPr>
            <a:r>
              <a:rPr lang="sk-SK" sz="2400" dirty="0">
                <a:ea typeface="Verdana" panose="020B0604030504040204" pitchFamily="34" charset="0"/>
                <a:cs typeface="Arial" pitchFamily="34" charset="0"/>
              </a:rPr>
              <a:t>Posudzovanie </a:t>
            </a:r>
            <a:r>
              <a:rPr lang="sk-SK" sz="2400" b="1" dirty="0">
                <a:ea typeface="Verdana" panose="020B0604030504040204" pitchFamily="34" charset="0"/>
                <a:cs typeface="Arial" pitchFamily="34" charset="0"/>
              </a:rPr>
              <a:t>EIA</a:t>
            </a:r>
            <a:r>
              <a:rPr lang="sk-SK" sz="2400" dirty="0">
                <a:ea typeface="Verdana" panose="020B0604030504040204" pitchFamily="34" charset="0"/>
                <a:cs typeface="Arial" pitchFamily="34" charset="0"/>
              </a:rPr>
              <a:t>, NATURA2000, súlad s HP UR, HP RMŽ a ND, merateľné </a:t>
            </a: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ukazovatele</a:t>
            </a:r>
            <a:endParaRPr lang="sk-SK" sz="2400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425196" algn="just" fontAlgn="auto">
              <a:spcAft>
                <a:spcPts val="300"/>
              </a:spcAft>
              <a:defRPr/>
            </a:pP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Vysporiadané </a:t>
            </a:r>
            <a:r>
              <a:rPr lang="sk-SK" sz="2400" b="1" dirty="0" smtClean="0">
                <a:ea typeface="Verdana" panose="020B0604030504040204" pitchFamily="34" charset="0"/>
                <a:cs typeface="Arial" pitchFamily="34" charset="0"/>
              </a:rPr>
              <a:t>majetkovo-právne vzťahy </a:t>
            </a: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– </a:t>
            </a:r>
            <a:r>
              <a:rPr lang="sk-SK" sz="2400" b="1" dirty="0" smtClean="0">
                <a:ea typeface="Verdana" panose="020B0604030504040204" pitchFamily="34" charset="0"/>
                <a:cs typeface="Arial" pitchFamily="34" charset="0"/>
              </a:rPr>
              <a:t>pri líniových stavbách (vodovodné rady) </a:t>
            </a: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žiadateľ predkladá </a:t>
            </a:r>
            <a:r>
              <a:rPr lang="sk-SK" sz="2400" b="1" dirty="0" smtClean="0">
                <a:ea typeface="Verdana" panose="020B0604030504040204" pitchFamily="34" charset="0"/>
                <a:cs typeface="Arial" pitchFamily="34" charset="0"/>
              </a:rPr>
              <a:t>právoplatné stavebné povolenie </a:t>
            </a: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a katastrálnu </a:t>
            </a: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mapu</a:t>
            </a:r>
            <a:endParaRPr lang="sk-SK" sz="2400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425196" algn="just" fontAlgn="auto">
              <a:spcAft>
                <a:spcPts val="600"/>
              </a:spcAft>
              <a:defRPr/>
            </a:pPr>
            <a:r>
              <a:rPr lang="sk-SK" sz="2400" b="1" dirty="0" smtClean="0">
                <a:ea typeface="Verdana" panose="020B0604030504040204" pitchFamily="34" charset="0"/>
                <a:cs typeface="Arial" pitchFamily="34" charset="0"/>
              </a:rPr>
              <a:t>Sociálny aspekt vo </a:t>
            </a:r>
            <a:r>
              <a:rPr lang="sk-SK" sz="2400" b="1" dirty="0" smtClean="0">
                <a:ea typeface="Verdana" panose="020B0604030504040204" pitchFamily="34" charset="0"/>
                <a:cs typeface="Arial" pitchFamily="34" charset="0"/>
              </a:rPr>
              <a:t>verejnom obstarávaní </a:t>
            </a: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-  </a:t>
            </a:r>
            <a:r>
              <a:rPr lang="sk-SK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minimálne </a:t>
            </a:r>
            <a:r>
              <a:rPr lang="sk-SK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jedna nezamestnaná osoba </a:t>
            </a:r>
            <a:r>
              <a:rPr lang="sk-SK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 prostredia MRK s dôrazom na dlhodobo nezamestnané osoby </a:t>
            </a:r>
            <a:r>
              <a:rPr lang="sk-SK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MRK</a:t>
            </a:r>
            <a:endParaRPr lang="sk-SK" sz="2400" dirty="0">
              <a:latin typeface="Calibri" panose="020F050202020403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425196" algn="just" fontAlgn="auto">
              <a:spcAft>
                <a:spcPts val="600"/>
              </a:spcAft>
              <a:defRPr/>
            </a:pPr>
            <a:r>
              <a:rPr lang="sk-SK" sz="2400" dirty="0" smtClean="0">
                <a:latin typeface="Calibri" panose="020F050202020403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Súlad projektu s </a:t>
            </a:r>
            <a:r>
              <a:rPr lang="sk-SK" sz="2400" b="1" dirty="0" smtClean="0">
                <a:latin typeface="Calibri" panose="020F050202020403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princípmi 3D </a:t>
            </a:r>
            <a:r>
              <a:rPr lang="sk-SK" sz="2400" dirty="0" smtClean="0">
                <a:latin typeface="Calibri" panose="020F050202020403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sk-SK" sz="2400" dirty="0" err="1" smtClean="0">
                <a:latin typeface="Calibri" panose="020F050202020403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desegregácia</a:t>
            </a:r>
            <a:r>
              <a:rPr lang="sk-SK" sz="2400" dirty="0" smtClean="0">
                <a:latin typeface="Calibri" panose="020F050202020403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sk-SK" sz="2400" dirty="0" err="1" smtClean="0">
                <a:latin typeface="Calibri" panose="020F050202020403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degetoizácia</a:t>
            </a:r>
            <a:r>
              <a:rPr lang="sk-SK" sz="2400" dirty="0" smtClean="0">
                <a:latin typeface="Calibri" panose="020F050202020403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sk-SK" sz="2400" dirty="0" err="1" smtClean="0">
                <a:latin typeface="Calibri" panose="020F050202020403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destigmatizácia</a:t>
            </a:r>
            <a:r>
              <a:rPr lang="sk-SK" sz="2400" dirty="0" smtClean="0">
                <a:latin typeface="Calibri" panose="020F050202020403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)</a:t>
            </a:r>
            <a:endParaRPr lang="sk-SK" sz="2400" b="1" dirty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dirty="0" smtClean="0"/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07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832648"/>
          </a:xfrm>
        </p:spPr>
        <p:txBody>
          <a:bodyPr/>
          <a:lstStyle/>
          <a:p>
            <a:pPr marL="82296" indent="0" algn="ctr" fontAlgn="auto">
              <a:spcAft>
                <a:spcPts val="0"/>
              </a:spcAft>
              <a:buNone/>
              <a:defRPr/>
            </a:pPr>
            <a:r>
              <a:rPr lang="sk-SK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Ďalšie podmienky poskytnutia príspevku: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u="sng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600"/>
              </a:spcAft>
              <a:defRPr/>
            </a:pP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Zabezpečenie </a:t>
            </a:r>
            <a:r>
              <a:rPr lang="sk-SK" sz="2400" b="1" dirty="0" smtClean="0">
                <a:ea typeface="Verdana" panose="020B0604030504040204" pitchFamily="34" charset="0"/>
                <a:cs typeface="Arial" pitchFamily="34" charset="0"/>
              </a:rPr>
              <a:t>prevádzkovania</a:t>
            </a: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 vodohospodárskej </a:t>
            </a: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infraštruktúry</a:t>
            </a:r>
            <a:endParaRPr lang="sk-SK" sz="2400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600"/>
              </a:spcAft>
              <a:defRPr/>
            </a:pPr>
            <a:r>
              <a:rPr lang="sk-SK" sz="2400" b="1" dirty="0" smtClean="0">
                <a:ea typeface="Verdana" panose="020B0604030504040204" pitchFamily="34" charset="0"/>
                <a:cs typeface="Arial" pitchFamily="34" charset="0"/>
              </a:rPr>
              <a:t>Zabezpečenie prístupu k pitnej vode </a:t>
            </a: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– ide o </a:t>
            </a:r>
            <a:r>
              <a:rPr lang="sk-SK" sz="2400" b="1" dirty="0" smtClean="0">
                <a:ea typeface="Verdana" panose="020B0604030504040204" pitchFamily="34" charset="0"/>
                <a:cs typeface="Arial" pitchFamily="34" charset="0"/>
              </a:rPr>
              <a:t>hromadné zásobovanie </a:t>
            </a:r>
            <a:r>
              <a:rPr lang="sk-SK" sz="2400" dirty="0">
                <a:ea typeface="Verdana" panose="020B0604030504040204" pitchFamily="34" charset="0"/>
                <a:cs typeface="Arial" pitchFamily="34" charset="0"/>
              </a:rPr>
              <a:t>pitnou vodou </a:t>
            </a: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 (</a:t>
            </a:r>
            <a:r>
              <a:rPr lang="sk-SK" sz="2400" b="1" dirty="0" smtClean="0">
                <a:ea typeface="Verdana" panose="020B0604030504040204" pitchFamily="34" charset="0"/>
                <a:cs typeface="Arial" pitchFamily="34" charset="0"/>
              </a:rPr>
              <a:t>min. 50 osôb</a:t>
            </a: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) pre </a:t>
            </a:r>
            <a:r>
              <a:rPr lang="sk-SK" sz="2400" dirty="0">
                <a:ea typeface="Verdana" panose="020B0604030504040204" pitchFamily="34" charset="0"/>
                <a:cs typeface="Arial" pitchFamily="34" charset="0"/>
              </a:rPr>
              <a:t>osoby MRK bez pitnej vody a zlepšenie prístupu k pitnej vode pre osoby MRK zlepšením kvality vody alebo dostupnosťou existujúceho zdroja pitnej vody. </a:t>
            </a:r>
            <a:endParaRPr lang="sk-SK" sz="2400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600"/>
              </a:spcAft>
              <a:defRPr/>
            </a:pPr>
            <a:r>
              <a:rPr lang="sk-SK" sz="2400" b="1" u="sng" dirty="0" smtClean="0">
                <a:ea typeface="Verdana" panose="020B0604030504040204" pitchFamily="34" charset="0"/>
                <a:cs typeface="Arial" pitchFamily="34" charset="0"/>
              </a:rPr>
              <a:t>Žiadateľ </a:t>
            </a:r>
            <a:r>
              <a:rPr lang="sk-SK" sz="2400" b="1" u="sng" dirty="0">
                <a:ea typeface="Verdana" panose="020B0604030504040204" pitchFamily="34" charset="0"/>
                <a:cs typeface="Arial" pitchFamily="34" charset="0"/>
              </a:rPr>
              <a:t>je povinný pre osoby MRK zabezpečiť nepretržitý prístup k pitnej vode počas obdobia udržateľnosti </a:t>
            </a:r>
            <a:r>
              <a:rPr lang="sk-SK" sz="2400" b="1" u="sng" dirty="0" smtClean="0">
                <a:ea typeface="Verdana" panose="020B0604030504040204" pitchFamily="34" charset="0"/>
                <a:cs typeface="Arial" pitchFamily="34" charset="0"/>
              </a:rPr>
              <a:t>projektu</a:t>
            </a:r>
            <a:r>
              <a:rPr lang="sk-SK" sz="2400" b="1" u="sng" dirty="0">
                <a:ea typeface="Verdana" panose="020B0604030504040204" pitchFamily="34" charset="0"/>
                <a:cs typeface="Arial" pitchFamily="34" charset="0"/>
              </a:rPr>
              <a:t> </a:t>
            </a: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(min. 5 rokov po ukončení projektu)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dirty="0" smtClean="0"/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11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116632"/>
            <a:ext cx="8219256" cy="6120680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Povinné prílohy </a:t>
            </a: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ŽoNFP (1/2)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	</a:t>
            </a:r>
            <a:endParaRPr lang="sk-SK" sz="1600" b="1" u="sng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>
                <a:ea typeface="Verdana" panose="020B0604030504040204" pitchFamily="34" charset="0"/>
                <a:cs typeface="Arial" pitchFamily="34" charset="0"/>
              </a:rPr>
              <a:t>Príloha č. 1 ŽoNFP: </a:t>
            </a:r>
            <a:r>
              <a:rPr lang="sk-SK" sz="2000" dirty="0">
                <a:ea typeface="Verdana" panose="020B0604030504040204" pitchFamily="34" charset="0"/>
                <a:cs typeface="Arial" pitchFamily="34" charset="0"/>
              </a:rPr>
              <a:t>Potvrdenie </a:t>
            </a:r>
            <a:r>
              <a:rPr lang="sk-SK" sz="2000" dirty="0" smtClean="0">
                <a:ea typeface="Verdana" panose="020B0604030504040204" pitchFamily="34" charset="0"/>
                <a:cs typeface="Arial" pitchFamily="34" charset="0"/>
              </a:rPr>
              <a:t>daňového úradu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>
                <a:ea typeface="Verdana" panose="020B0604030504040204" pitchFamily="34" charset="0"/>
                <a:cs typeface="Arial" pitchFamily="34" charset="0"/>
              </a:rPr>
              <a:t>Príloha č. 2 ŽoNFP: </a:t>
            </a:r>
            <a:r>
              <a:rPr lang="sk-SK" sz="2000" dirty="0" smtClean="0">
                <a:ea typeface="Verdana" panose="020B0604030504040204" pitchFamily="34" charset="0"/>
                <a:cs typeface="Arial" pitchFamily="34" charset="0"/>
              </a:rPr>
              <a:t>Potvrdenie zdravotných poisťovní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Príloha č. 3 ŽoNFP: </a:t>
            </a:r>
            <a:r>
              <a:rPr lang="sk-SK" sz="2000" dirty="0"/>
              <a:t>Potvrdenie </a:t>
            </a:r>
            <a:r>
              <a:rPr lang="sk-SK" sz="2000" dirty="0" smtClean="0"/>
              <a:t>sociálnej </a:t>
            </a:r>
            <a:r>
              <a:rPr lang="sk-SK" sz="2000" dirty="0" smtClean="0"/>
              <a:t>poisťovne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Príloha č. 4 ŽoNFP: </a:t>
            </a:r>
            <a:r>
              <a:rPr lang="sk-SK" sz="2000" dirty="0"/>
              <a:t>Ukazovatele finančnej  situácie </a:t>
            </a:r>
            <a:endParaRPr lang="sk-SK" sz="2000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Príloha č. 5 ŽoNFP: </a:t>
            </a:r>
            <a:r>
              <a:rPr lang="sk-SK" sz="2000" dirty="0"/>
              <a:t>Doklady preukazujúce finančnú </a:t>
            </a:r>
            <a:r>
              <a:rPr lang="sk-SK" sz="2000" dirty="0" smtClean="0"/>
              <a:t>spôsobilosť (uznesenie zastupiteľstva, </a:t>
            </a:r>
            <a:r>
              <a:rPr lang="sk-SK" sz="2000" dirty="0" smtClean="0"/>
              <a:t>úver. prísľub </a:t>
            </a:r>
            <a:r>
              <a:rPr lang="sk-SK" sz="2000" dirty="0" smtClean="0"/>
              <a:t>banky)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Príloha č. 6 ŽoNFP: </a:t>
            </a:r>
            <a:r>
              <a:rPr lang="sk-SK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Uznesenie zastupiteľstva </a:t>
            </a:r>
            <a:r>
              <a:rPr lang="sk-SK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schválení programu rozvoja obce a </a:t>
            </a:r>
            <a:r>
              <a:rPr lang="sk-SK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ÚPD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Príloha č. 7 ŽoNFP: </a:t>
            </a:r>
            <a:r>
              <a:rPr lang="sk-SK" sz="2000" dirty="0"/>
              <a:t>Čestné vyhlásenie </a:t>
            </a:r>
            <a:r>
              <a:rPr lang="sk-SK" sz="2000" dirty="0" smtClean="0"/>
              <a:t>žiadateľa (Výpis z registra trestov)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Príloha č. 8 ŽoNFP: </a:t>
            </a:r>
            <a:r>
              <a:rPr lang="sk-SK" sz="2000" dirty="0"/>
              <a:t>Špecifikácia oprávnených výdavkov a spôsob ich stanovenia </a:t>
            </a:r>
            <a:endParaRPr lang="sk-SK" sz="2000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Príloha č. 9 ŽoNFP: </a:t>
            </a:r>
            <a:r>
              <a:rPr lang="sk-SK" sz="2000" dirty="0"/>
              <a:t>Projektová dokumentácia </a:t>
            </a:r>
            <a:r>
              <a:rPr lang="sk-SK" sz="2000" dirty="0" smtClean="0"/>
              <a:t>stavby, </a:t>
            </a:r>
            <a:r>
              <a:rPr lang="sk-SK" sz="2000" dirty="0"/>
              <a:t>vrátane položkového rozpočtu </a:t>
            </a:r>
            <a:r>
              <a:rPr lang="sk-SK" sz="2000" dirty="0" smtClean="0"/>
              <a:t>stavby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Príloha č. 10 ŽoNFP: </a:t>
            </a:r>
            <a:r>
              <a:rPr lang="sk-SK" sz="2000" dirty="0"/>
              <a:t>Povolenie na realizáciu projektu vydané príslušným povoľovacím </a:t>
            </a:r>
            <a:r>
              <a:rPr lang="sk-SK" sz="2000" dirty="0" smtClean="0"/>
              <a:t>orgánom</a:t>
            </a:r>
            <a:endParaRPr lang="sk-SK" sz="2000" dirty="0" smtClean="0"/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8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84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116632"/>
            <a:ext cx="8219256" cy="6120680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sk-SK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Povinné prílohy ŽoNFP (2/2)</a:t>
            </a:r>
            <a:r>
              <a:rPr lang="sk-SK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	</a:t>
            </a:r>
            <a:endParaRPr lang="sk-SK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 smtClean="0"/>
              <a:t>Príloha </a:t>
            </a:r>
            <a:r>
              <a:rPr lang="sk-SK" sz="2000" b="1" dirty="0"/>
              <a:t>č. 11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Potvrdenie </a:t>
            </a:r>
            <a:r>
              <a:rPr lang="sk-SK" sz="2000" dirty="0" smtClean="0"/>
              <a:t>inšpektorátu </a:t>
            </a:r>
            <a:r>
              <a:rPr lang="sk-SK" sz="2000" dirty="0"/>
              <a:t>práce</a:t>
            </a:r>
            <a:endParaRPr lang="sk-SK" sz="2000" dirty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Príloha č. 12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List vlastníctva, prípadne iný doklad </a:t>
            </a:r>
            <a:r>
              <a:rPr lang="sk-SK" sz="2000" dirty="0" smtClean="0"/>
              <a:t>(</a:t>
            </a:r>
            <a:r>
              <a:rPr lang="sk-SK" sz="2000" dirty="0"/>
              <a:t>napr. nájomná zmluva, zmluva </a:t>
            </a:r>
            <a:r>
              <a:rPr lang="sk-SK" sz="2000" dirty="0" smtClean="0"/>
              <a:t>o</a:t>
            </a:r>
            <a:r>
              <a:rPr lang="sk-SK" sz="2000" dirty="0"/>
              <a:t> vecnom </a:t>
            </a:r>
            <a:r>
              <a:rPr lang="sk-SK" sz="2000" dirty="0" smtClean="0"/>
              <a:t>bremene atď.) užívať nehnuteľnosť počas realizácie udržateľnosti projektu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>
                <a:ea typeface="Verdana" panose="020B0604030504040204" pitchFamily="34" charset="0"/>
                <a:cs typeface="Arial" pitchFamily="34" charset="0"/>
              </a:rPr>
              <a:t>Príloha č. 13 ŽoNFP: </a:t>
            </a:r>
            <a:r>
              <a:rPr lang="sk-SK" sz="2000" dirty="0">
                <a:ea typeface="Verdana" panose="020B0604030504040204" pitchFamily="34" charset="0"/>
                <a:cs typeface="Arial" pitchFamily="34" charset="0"/>
              </a:rPr>
              <a:t>Vyjadrenie príslušného orgánu z procesu posudzovania vplyvov na </a:t>
            </a:r>
            <a:r>
              <a:rPr lang="sk-SK" sz="2000" dirty="0" smtClean="0">
                <a:ea typeface="Verdana" panose="020B0604030504040204" pitchFamily="34" charset="0"/>
                <a:cs typeface="Arial" pitchFamily="34" charset="0"/>
              </a:rPr>
              <a:t>životné prostredie </a:t>
            </a:r>
            <a:r>
              <a:rPr lang="sk-SK" sz="2000" dirty="0" smtClean="0">
                <a:ea typeface="Verdana" panose="020B0604030504040204" pitchFamily="34" charset="0"/>
                <a:cs typeface="Arial" pitchFamily="34" charset="0"/>
              </a:rPr>
              <a:t>(EIA)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Príloha č. 14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Stanovisko príslušného orgánu </a:t>
            </a:r>
            <a:r>
              <a:rPr lang="sk-SK" sz="2000" dirty="0" smtClean="0"/>
              <a:t>(NATURA 2000)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Príloha č. 15 </a:t>
            </a:r>
            <a:r>
              <a:rPr lang="sk-SK" sz="2000" b="1" dirty="0" err="1"/>
              <a:t>ŽoNFP</a:t>
            </a:r>
            <a:r>
              <a:rPr lang="sk-SK" sz="2000" b="1" dirty="0"/>
              <a:t>: </a:t>
            </a:r>
            <a:r>
              <a:rPr lang="sk-SK" sz="2000" dirty="0"/>
              <a:t>Súhrnné čestné vyhlásenie </a:t>
            </a:r>
            <a:endParaRPr lang="sk-SK" sz="2000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/>
              <a:t>Príloha č. 16 ŽoNFP: </a:t>
            </a:r>
            <a:r>
              <a:rPr lang="sk-SK" sz="2000" dirty="0"/>
              <a:t>Neprepisovateľné </a:t>
            </a:r>
            <a:r>
              <a:rPr lang="sk-SK" sz="2000" dirty="0" smtClean="0"/>
              <a:t>CD/DVD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b="1" dirty="0">
                <a:ea typeface="Verdana" panose="020B0604030504040204" pitchFamily="34" charset="0"/>
                <a:cs typeface="Arial" pitchFamily="34" charset="0"/>
              </a:rPr>
              <a:t>Všetky prílohy sa predkladajú v </a:t>
            </a:r>
            <a:r>
              <a:rPr lang="sk-SK" sz="2000" b="1" dirty="0" smtClean="0">
                <a:ea typeface="Verdana" panose="020B0604030504040204" pitchFamily="34" charset="0"/>
                <a:cs typeface="Arial" pitchFamily="34" charset="0"/>
              </a:rPr>
              <a:t>1 </a:t>
            </a:r>
            <a:r>
              <a:rPr lang="sk-SK" sz="2000" b="1" dirty="0">
                <a:ea typeface="Verdana" panose="020B0604030504040204" pitchFamily="34" charset="0"/>
                <a:cs typeface="Arial" pitchFamily="34" charset="0"/>
              </a:rPr>
              <a:t>origináli alebo úradne overenej kópií + </a:t>
            </a:r>
            <a:r>
              <a:rPr lang="sk-SK" sz="2000" b="1" dirty="0" smtClean="0">
                <a:ea typeface="Verdana" panose="020B0604030504040204" pitchFamily="34" charset="0"/>
                <a:cs typeface="Arial" pitchFamily="34" charset="0"/>
              </a:rPr>
              <a:t>2 </a:t>
            </a:r>
            <a:r>
              <a:rPr lang="sk-SK" sz="2000" b="1" dirty="0">
                <a:ea typeface="Verdana" panose="020B0604030504040204" pitchFamily="34" charset="0"/>
                <a:cs typeface="Arial" pitchFamily="34" charset="0"/>
              </a:rPr>
              <a:t>rovnocenné </a:t>
            </a:r>
            <a:r>
              <a:rPr lang="sk-SK" sz="2000" b="1" dirty="0" smtClean="0">
                <a:ea typeface="Verdana" panose="020B0604030504040204" pitchFamily="34" charset="0"/>
                <a:cs typeface="Arial" pitchFamily="34" charset="0"/>
              </a:rPr>
              <a:t>kópie</a:t>
            </a:r>
            <a:endParaRPr lang="sk-SK" sz="2000" b="1" dirty="0">
              <a:ea typeface="Verdana" panose="020B0604030504040204" pitchFamily="34" charset="0"/>
              <a:cs typeface="Arial" pitchFamily="34" charset="0"/>
            </a:endParaRP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dirty="0" smtClean="0"/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55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2185079"/>
            <a:ext cx="8219256" cy="4052233"/>
          </a:xfrm>
        </p:spPr>
        <p:txBody>
          <a:bodyPr/>
          <a:lstStyle/>
          <a:p>
            <a:pPr marL="0" indent="0" algn="just" fontAlgn="t">
              <a:buNone/>
            </a:pPr>
            <a:r>
              <a:rPr lang="sk-SK" sz="2400" dirty="0" smtClean="0"/>
              <a:t>Zaslaný </a:t>
            </a:r>
            <a:r>
              <a:rPr lang="sk-SK" sz="2400" dirty="0"/>
              <a:t>do </a:t>
            </a:r>
            <a:r>
              <a:rPr lang="sk-SK" sz="2400" b="1" dirty="0"/>
              <a:t>1043</a:t>
            </a:r>
            <a:r>
              <a:rPr lang="sk-SK" sz="2400" dirty="0"/>
              <a:t> miest a obcí prostredníctvom </a:t>
            </a:r>
            <a:r>
              <a:rPr lang="sk-SK" sz="2400" b="1" dirty="0" smtClean="0"/>
              <a:t>e-mailu</a:t>
            </a:r>
          </a:p>
          <a:p>
            <a:pPr marL="0" indent="0" algn="just" fontAlgn="t">
              <a:buNone/>
            </a:pPr>
            <a:r>
              <a:rPr lang="sk-SK" sz="2400" dirty="0" smtClean="0"/>
              <a:t>K </a:t>
            </a:r>
            <a:r>
              <a:rPr lang="sk-SK" sz="2400" dirty="0"/>
              <a:t>31.10.2017 reagovalo </a:t>
            </a:r>
            <a:r>
              <a:rPr lang="sk-SK" sz="2400" b="1" dirty="0" smtClean="0"/>
              <a:t>198</a:t>
            </a:r>
          </a:p>
          <a:p>
            <a:pPr marL="0" indent="0" algn="just" fontAlgn="t">
              <a:buNone/>
            </a:pPr>
            <a:endParaRPr lang="sk-SK" sz="2400" b="1" dirty="0"/>
          </a:p>
          <a:p>
            <a:pPr marL="0" indent="0" algn="just" fontAlgn="t">
              <a:buNone/>
            </a:pPr>
            <a:r>
              <a:rPr lang="sk-SK" sz="2400" b="1" u="sng" dirty="0" smtClean="0"/>
              <a:t>39 </a:t>
            </a:r>
            <a:r>
              <a:rPr lang="sk-SK" sz="2400" u="sng" dirty="0"/>
              <a:t>miest/obcí </a:t>
            </a:r>
            <a:r>
              <a:rPr lang="sk-SK" sz="2400" b="1" u="sng" dirty="0"/>
              <a:t>uvažuje</a:t>
            </a:r>
            <a:r>
              <a:rPr lang="sk-SK" sz="2400" u="sng" dirty="0"/>
              <a:t> o podaní ŽoNFP</a:t>
            </a:r>
            <a:endParaRPr lang="sk-SK" sz="2400" b="1" u="sng" dirty="0"/>
          </a:p>
          <a:p>
            <a:pPr marL="432000" algn="just" fontAlgn="t"/>
            <a:r>
              <a:rPr lang="sk-SK" sz="2400" b="1" dirty="0"/>
              <a:t>24</a:t>
            </a:r>
            <a:r>
              <a:rPr lang="sk-SK" sz="2400" dirty="0"/>
              <a:t> z nich nemajú žiaden problém pri predkladaní </a:t>
            </a:r>
            <a:endParaRPr lang="sk-SK" sz="2400" dirty="0" smtClean="0"/>
          </a:p>
          <a:p>
            <a:pPr marL="89100" indent="0" algn="just" fontAlgn="t">
              <a:buNone/>
            </a:pPr>
            <a:r>
              <a:rPr lang="sk-SK" sz="2400" dirty="0"/>
              <a:t> </a:t>
            </a:r>
            <a:r>
              <a:rPr lang="sk-SK" sz="2400" dirty="0" smtClean="0"/>
              <a:t>     </a:t>
            </a:r>
            <a:r>
              <a:rPr lang="sk-SK" sz="2400" dirty="0" smtClean="0"/>
              <a:t>žiadosti </a:t>
            </a:r>
            <a:r>
              <a:rPr lang="sk-SK" sz="2400" dirty="0"/>
              <a:t>o NFP</a:t>
            </a:r>
          </a:p>
          <a:p>
            <a:pPr marL="432000" algn="just" fontAlgn="t"/>
            <a:r>
              <a:rPr lang="sk-SK" sz="2400" b="1" dirty="0"/>
              <a:t>4</a:t>
            </a:r>
            <a:r>
              <a:rPr lang="sk-SK" sz="2400" dirty="0"/>
              <a:t> riešia problémy s pozemkami a</a:t>
            </a:r>
          </a:p>
          <a:p>
            <a:pPr marL="432000" algn="just" fontAlgn="t"/>
            <a:r>
              <a:rPr lang="sk-SK" sz="2400" b="1" dirty="0"/>
              <a:t>11</a:t>
            </a:r>
            <a:r>
              <a:rPr lang="sk-SK" sz="2400" dirty="0"/>
              <a:t> si myslia, že projektová dokumentácia je finančné náročná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dirty="0" smtClean="0"/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071"/>
            <a:ext cx="9127906" cy="2193150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1403648" y="980728"/>
            <a:ext cx="48965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5196" fontAlgn="auto">
              <a:spcAft>
                <a:spcPts val="0"/>
              </a:spcAft>
              <a:buNone/>
              <a:defRPr/>
            </a:pPr>
            <a:endParaRPr lang="sk-SK" sz="3200" b="1" dirty="0" smtClean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32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Dotazník </a:t>
            </a:r>
            <a:r>
              <a:rPr lang="sk-SK" sz="32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10/2017</a:t>
            </a:r>
            <a:endParaRPr lang="sk-SK" sz="32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58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116632"/>
            <a:ext cx="8219256" cy="6120680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Dotazník 10/2017</a:t>
            </a:r>
            <a:endParaRPr lang="sk-SK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just" fontAlgn="t">
              <a:buNone/>
            </a:pPr>
            <a:endParaRPr lang="sk-SK" sz="2400" dirty="0"/>
          </a:p>
          <a:p>
            <a:pPr marL="0" indent="0" algn="just" fontAlgn="t">
              <a:buNone/>
            </a:pPr>
            <a:r>
              <a:rPr lang="sk-SK" sz="2400" b="1" u="sng" dirty="0"/>
              <a:t>159</a:t>
            </a:r>
            <a:r>
              <a:rPr lang="sk-SK" sz="2400" u="sng" dirty="0"/>
              <a:t> miest a obcí </a:t>
            </a:r>
            <a:r>
              <a:rPr lang="sk-SK" sz="2400" b="1" u="sng" dirty="0"/>
              <a:t>neuvažuje</a:t>
            </a:r>
            <a:r>
              <a:rPr lang="sk-SK" sz="2400" u="sng" dirty="0"/>
              <a:t> o podaní si </a:t>
            </a:r>
            <a:r>
              <a:rPr lang="sk-SK" sz="2400" u="sng" dirty="0" err="1"/>
              <a:t>ŽoNFP</a:t>
            </a:r>
            <a:endParaRPr lang="sk-SK" sz="2400" u="sng" dirty="0"/>
          </a:p>
          <a:p>
            <a:pPr marL="432000" algn="just" fontAlgn="t"/>
            <a:r>
              <a:rPr lang="sk-SK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106</a:t>
            </a:r>
            <a:r>
              <a:rPr lang="sk-SK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majú zabezpečený prístup k pitnej vode pre celú obec/miest</a:t>
            </a:r>
          </a:p>
          <a:p>
            <a:pPr marL="432000" algn="just" fontAlgn="t"/>
            <a:r>
              <a:rPr lang="sk-SK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lang="sk-SK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majú problém s nevysporiadanými pozemkami</a:t>
            </a:r>
          </a:p>
          <a:p>
            <a:pPr marL="432000" algn="just" fontAlgn="t"/>
            <a:r>
              <a:rPr lang="sk-SK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sk-SK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projektová dokumentácia je finančne náročná, náročnosť administratívy pri príprave žiadosti o NFP a jej príloh, zmena podmienok, obec/mesto nemá kapacity na prípravu žiadosti o NFP a nemajú finančné prostriedky na prípravu žiadosti   </a:t>
            </a:r>
          </a:p>
          <a:p>
            <a:pPr marL="432000" algn="just" fontAlgn="t"/>
            <a:r>
              <a:rPr lang="sk-SK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sk-SK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 nich – zastupiteľstvo neplánuje schváliť daný predmet projektu </a:t>
            </a:r>
          </a:p>
        </p:txBody>
      </p:sp>
    </p:spTree>
    <p:extLst>
      <p:ext uri="{BB962C8B-B14F-4D97-AF65-F5344CB8AC3E}">
        <p14:creationId xmlns:p14="http://schemas.microsoft.com/office/powerpoint/2010/main" val="351032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116632"/>
            <a:ext cx="8219256" cy="6120680"/>
          </a:xfrm>
        </p:spPr>
        <p:txBody>
          <a:bodyPr/>
          <a:lstStyle/>
          <a:p>
            <a:pPr marL="425196" algn="just" fontAlgn="auto">
              <a:spcAft>
                <a:spcPts val="1200"/>
              </a:spcAft>
              <a:buNone/>
              <a:defRPr/>
            </a:pP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Najčastejšie </a:t>
            </a:r>
            <a:r>
              <a:rPr lang="sk-SK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chyby pri </a:t>
            </a: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predložených, </a:t>
            </a:r>
            <a:r>
              <a:rPr lang="sk-SK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resp. zamietnutých ŽoNFP:</a:t>
            </a:r>
            <a:endParaRPr lang="sk-SK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algn="just" fontAlgn="t">
              <a:buFontTx/>
              <a:buChar char="-"/>
            </a:pPr>
            <a:r>
              <a:rPr lang="sk-SK" sz="2400" dirty="0" smtClean="0"/>
              <a:t>Neúplná </a:t>
            </a:r>
            <a:r>
              <a:rPr lang="sk-SK" sz="2400" b="1" dirty="0" smtClean="0"/>
              <a:t>Príloha č.5 </a:t>
            </a:r>
            <a:r>
              <a:rPr lang="sk-SK" sz="2400" dirty="0" smtClean="0"/>
              <a:t>(uznesenie zastupiteľstva o schválení projektu a spolufinancovaní</a:t>
            </a:r>
            <a:r>
              <a:rPr lang="sk-SK" sz="2400" dirty="0" smtClean="0"/>
              <a:t>)</a:t>
            </a:r>
          </a:p>
          <a:p>
            <a:pPr algn="just" fontAlgn="t">
              <a:buFontTx/>
              <a:buChar char="-"/>
            </a:pPr>
            <a:r>
              <a:rPr lang="sk-SK" sz="2400" b="1" dirty="0"/>
              <a:t>Nedoloženie doplnenia </a:t>
            </a:r>
            <a:r>
              <a:rPr lang="sk-SK" sz="2400" dirty="0"/>
              <a:t>ŽoNFP v termíne</a:t>
            </a:r>
          </a:p>
          <a:p>
            <a:pPr algn="just" fontAlgn="t">
              <a:buFontTx/>
              <a:buChar char="-"/>
            </a:pPr>
            <a:r>
              <a:rPr lang="sk-SK" sz="2400" dirty="0"/>
              <a:t>nedostatočne popísané </a:t>
            </a:r>
            <a:r>
              <a:rPr lang="sk-SK" sz="2400" b="1" dirty="0"/>
              <a:t>3D</a:t>
            </a:r>
          </a:p>
          <a:p>
            <a:pPr algn="just" fontAlgn="t">
              <a:buFontTx/>
              <a:buChar char="-"/>
            </a:pPr>
            <a:r>
              <a:rPr lang="sk-SK" sz="2400" dirty="0" smtClean="0"/>
              <a:t>Chýbajúce </a:t>
            </a:r>
            <a:r>
              <a:rPr lang="sk-SK" sz="2400" dirty="0" smtClean="0"/>
              <a:t>informácie k </a:t>
            </a:r>
            <a:r>
              <a:rPr lang="sk-SK" sz="2400" b="1" dirty="0" smtClean="0"/>
              <a:t>sociálnemu aspektu </a:t>
            </a:r>
            <a:r>
              <a:rPr lang="sk-SK" sz="2400" dirty="0" smtClean="0"/>
              <a:t>vo </a:t>
            </a:r>
            <a:r>
              <a:rPr lang="sk-SK" sz="2400" dirty="0" smtClean="0"/>
              <a:t>verejnom obstarávaní</a:t>
            </a:r>
            <a:endParaRPr lang="sk-SK" sz="2400" dirty="0" smtClean="0"/>
          </a:p>
          <a:p>
            <a:pPr algn="just" fontAlgn="t">
              <a:buFontTx/>
              <a:buChar char="-"/>
            </a:pPr>
            <a:r>
              <a:rPr lang="sk-SK" sz="2400" dirty="0" smtClean="0"/>
              <a:t>Chýbajúce časti </a:t>
            </a:r>
            <a:r>
              <a:rPr lang="sk-SK" sz="2400" b="1" dirty="0" smtClean="0"/>
              <a:t>PD a rozpočty </a:t>
            </a:r>
            <a:r>
              <a:rPr lang="sk-SK" sz="2400" dirty="0" smtClean="0"/>
              <a:t>(stavebné, vybavenie)</a:t>
            </a:r>
          </a:p>
          <a:p>
            <a:pPr fontAlgn="t">
              <a:buFontTx/>
              <a:buChar char="-"/>
            </a:pPr>
            <a:r>
              <a:rPr lang="sk-SK" sz="2400" dirty="0" smtClean="0"/>
              <a:t>PD, vrátane stavebného rozpočtu </a:t>
            </a:r>
            <a:r>
              <a:rPr lang="sk-SK" sz="2400" b="1" dirty="0" smtClean="0"/>
              <a:t>nie je overená </a:t>
            </a:r>
            <a:r>
              <a:rPr lang="sk-SK" sz="2400" dirty="0" smtClean="0"/>
              <a:t>autorizovanou osobou, resp. stavebným úradom</a:t>
            </a:r>
          </a:p>
          <a:p>
            <a:pPr algn="just" fontAlgn="t">
              <a:buFontTx/>
              <a:buChar char="-"/>
            </a:pPr>
            <a:r>
              <a:rPr lang="sk-SK" sz="2400" dirty="0" smtClean="0"/>
              <a:t>Nedostatočne popísaná realizácia projektu  - formulár ŽoNFP</a:t>
            </a:r>
          </a:p>
          <a:p>
            <a:pPr algn="just" fontAlgn="t">
              <a:buFontTx/>
              <a:buChar char="-"/>
            </a:pPr>
            <a:endParaRPr lang="sk-SK" sz="2400" dirty="0" smtClean="0"/>
          </a:p>
          <a:p>
            <a:pPr algn="just" fontAlgn="t">
              <a:buFontTx/>
              <a:buChar char="-"/>
            </a:pPr>
            <a:endParaRPr lang="sk-SK" sz="1600" dirty="0" smtClean="0"/>
          </a:p>
          <a:p>
            <a:pPr algn="just" fontAlgn="t">
              <a:buFontTx/>
              <a:buChar char="-"/>
            </a:pPr>
            <a:endParaRPr lang="sk-SK" sz="1600" dirty="0" smtClean="0"/>
          </a:p>
          <a:p>
            <a:pPr algn="just" fontAlgn="t">
              <a:buFontTx/>
              <a:buChar char="-"/>
            </a:pPr>
            <a:endParaRPr lang="sk-SK" sz="1600" dirty="0"/>
          </a:p>
          <a:p>
            <a:pPr marL="0" indent="0" algn="just" fontAlgn="t">
              <a:buNone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dirty="0" smtClean="0"/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8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832648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36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Cieľ: p</a:t>
            </a:r>
            <a:r>
              <a:rPr lang="sk-SK" sz="36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rístup k pitnej vode</a:t>
            </a:r>
            <a:endParaRPr lang="sk-SK" sz="36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sk-SK" sz="24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k-SK" sz="2400" b="1" dirty="0" smtClean="0"/>
              <a:t>Základné ľudské právo </a:t>
            </a:r>
          </a:p>
          <a:p>
            <a:r>
              <a:rPr lang="sk-SK" sz="2400" b="1" dirty="0" smtClean="0"/>
              <a:t>Základný ukazovateľ </a:t>
            </a:r>
            <a:r>
              <a:rPr lang="sk-SK" sz="2400" b="1" dirty="0"/>
              <a:t>v OP </a:t>
            </a:r>
            <a:r>
              <a:rPr lang="sk-SK" sz="2400" b="1" dirty="0" smtClean="0"/>
              <a:t>ĽZ</a:t>
            </a:r>
            <a:r>
              <a:rPr lang="sk-SK" sz="2400" dirty="0"/>
              <a:t> </a:t>
            </a:r>
            <a:r>
              <a:rPr lang="sk-SK" sz="2400" dirty="0" smtClean="0"/>
              <a:t>- do </a:t>
            </a:r>
            <a:r>
              <a:rPr lang="sk-SK" sz="2400" dirty="0"/>
              <a:t>konca roka 2018 musíme </a:t>
            </a:r>
            <a:r>
              <a:rPr lang="sk-SK" sz="2400" b="1" dirty="0" smtClean="0"/>
              <a:t>zabezpečiť</a:t>
            </a:r>
            <a:r>
              <a:rPr lang="sk-SK" sz="2400" dirty="0" smtClean="0"/>
              <a:t>/ </a:t>
            </a:r>
            <a:r>
              <a:rPr lang="sk-SK" sz="2400" b="1" dirty="0" smtClean="0"/>
              <a:t>zlepšiť</a:t>
            </a:r>
            <a:r>
              <a:rPr lang="sk-SK" sz="2400" dirty="0" smtClean="0"/>
              <a:t> </a:t>
            </a:r>
            <a:r>
              <a:rPr lang="sk-SK" sz="2400" b="1" dirty="0"/>
              <a:t>prístup</a:t>
            </a:r>
            <a:r>
              <a:rPr lang="sk-SK" sz="2400" dirty="0"/>
              <a:t> k pitnej vode pre viac ako 8 tisíc osôb z </a:t>
            </a:r>
            <a:r>
              <a:rPr lang="sk-SK" sz="2400" dirty="0" smtClean="0"/>
              <a:t>MRK</a:t>
            </a:r>
            <a:endParaRPr lang="sk-SK" sz="2400" dirty="0"/>
          </a:p>
          <a:p>
            <a:pPr lvl="0"/>
            <a:r>
              <a:rPr lang="sk-SK" sz="2400" dirty="0" smtClean="0"/>
              <a:t>Prípravu výzvy sme brali </a:t>
            </a:r>
            <a:r>
              <a:rPr lang="sk-SK" sz="2400" dirty="0"/>
              <a:t>ako </a:t>
            </a:r>
            <a:r>
              <a:rPr lang="sk-SK" sz="2400" b="1" dirty="0" smtClean="0"/>
              <a:t>prioritu</a:t>
            </a:r>
            <a:endParaRPr lang="sk-SK" sz="2400" dirty="0" smtClean="0"/>
          </a:p>
          <a:p>
            <a:pPr lvl="0"/>
            <a:r>
              <a:rPr lang="sk-SK" sz="2400" dirty="0" smtClean="0"/>
              <a:t>Nastavenie </a:t>
            </a:r>
            <a:r>
              <a:rPr lang="sk-SK" sz="2400" dirty="0"/>
              <a:t>výzvy sme konzultovali s kľúčovými </a:t>
            </a:r>
            <a:r>
              <a:rPr lang="sk-SK" sz="2400" b="1" dirty="0"/>
              <a:t>partnermi</a:t>
            </a:r>
            <a:r>
              <a:rPr lang="sk-SK" sz="2400" dirty="0"/>
              <a:t>, ako napr. </a:t>
            </a:r>
            <a:r>
              <a:rPr lang="sk-SK" sz="2400" dirty="0" smtClean="0"/>
              <a:t>MŽP, MPSVaR, ÚSVRK</a:t>
            </a:r>
            <a:endParaRPr lang="sk-SK" sz="2400" dirty="0"/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116632"/>
            <a:ext cx="8219256" cy="6120680"/>
          </a:xfrm>
        </p:spPr>
        <p:txBody>
          <a:bodyPr/>
          <a:lstStyle/>
          <a:p>
            <a:pPr marL="425196" algn="just" fontAlgn="auto">
              <a:spcAft>
                <a:spcPts val="1200"/>
              </a:spcAft>
              <a:buNone/>
              <a:defRPr/>
            </a:pP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Ako ďalej? Čo robiť lepšie?</a:t>
            </a:r>
          </a:p>
          <a:p>
            <a:pPr marL="425196" algn="just" fontAlgn="auto">
              <a:spcAft>
                <a:spcPts val="1200"/>
              </a:spcAft>
              <a:buNone/>
              <a:defRPr/>
            </a:pPr>
            <a:endParaRPr lang="sk-SK" sz="24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425196" algn="just" fontAlgn="auto">
              <a:spcAft>
                <a:spcPts val="1200"/>
              </a:spcAft>
              <a:buNone/>
              <a:defRPr/>
            </a:pPr>
            <a:r>
              <a:rPr lang="sk-SK" sz="2400" dirty="0">
                <a:hlinkClick r:id="rId4"/>
              </a:rPr>
              <a:t>https://</a:t>
            </a:r>
            <a:r>
              <a:rPr lang="sk-SK" sz="2400" dirty="0" smtClean="0">
                <a:hlinkClick r:id="rId4"/>
              </a:rPr>
              <a:t>www.rtvs.sk/televizia/archiv/11713/137404#1040</a:t>
            </a:r>
            <a:r>
              <a:rPr lang="sk-SK" sz="2400" dirty="0" smtClean="0"/>
              <a:t> </a:t>
            </a:r>
            <a:endParaRPr lang="sk-SK" sz="2400" dirty="0" smtClean="0"/>
          </a:p>
          <a:p>
            <a:pPr algn="just" fontAlgn="t">
              <a:buFontTx/>
              <a:buChar char="-"/>
            </a:pPr>
            <a:endParaRPr lang="sk-SK" sz="1600" dirty="0" smtClean="0"/>
          </a:p>
          <a:p>
            <a:pPr algn="just" fontAlgn="t">
              <a:buFontTx/>
              <a:buChar char="-"/>
            </a:pPr>
            <a:endParaRPr lang="sk-SK" sz="1600" dirty="0" smtClean="0"/>
          </a:p>
          <a:p>
            <a:pPr algn="just" fontAlgn="t">
              <a:buFontTx/>
              <a:buChar char="-"/>
            </a:pPr>
            <a:endParaRPr lang="sk-SK" sz="1600" dirty="0"/>
          </a:p>
          <a:p>
            <a:pPr marL="0" indent="0" algn="just" fontAlgn="t">
              <a:buNone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dirty="0" smtClean="0"/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132856"/>
            <a:ext cx="4196184" cy="3147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38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116632"/>
            <a:ext cx="8219256" cy="6120680"/>
          </a:xfrm>
        </p:spPr>
        <p:txBody>
          <a:bodyPr/>
          <a:lstStyle/>
          <a:p>
            <a:pPr marL="425196" algn="just" fontAlgn="auto">
              <a:spcAft>
                <a:spcPts val="1200"/>
              </a:spcAft>
              <a:buNone/>
              <a:defRPr/>
            </a:pPr>
            <a:r>
              <a:rPr lang="sk-SK" sz="36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Diskusia</a:t>
            </a:r>
          </a:p>
          <a:p>
            <a:pPr marL="0" indent="0" algn="just" fontAlgn="t">
              <a:buNone/>
            </a:pPr>
            <a:r>
              <a:rPr lang="sk-SK" sz="2800" b="1" dirty="0" smtClean="0"/>
              <a:t>Ako </a:t>
            </a:r>
            <a:r>
              <a:rPr lang="sk-SK" sz="2800" b="1" dirty="0"/>
              <a:t>zabezpečiť </a:t>
            </a:r>
            <a:r>
              <a:rPr lang="sk-SK" sz="2800" b="1" dirty="0" smtClean="0"/>
              <a:t>vyššiu účasť obcí v 3. kole?</a:t>
            </a:r>
          </a:p>
          <a:p>
            <a:pPr marL="0" indent="0" algn="just" fontAlgn="t">
              <a:buNone/>
            </a:pPr>
            <a:r>
              <a:rPr lang="sk-SK" sz="2800" dirty="0" smtClean="0"/>
              <a:t>Je potrebné opäť zmeniť výzvu?</a:t>
            </a:r>
          </a:p>
          <a:p>
            <a:pPr marL="0" indent="0" algn="just" fontAlgn="t">
              <a:buNone/>
            </a:pPr>
            <a:endParaRPr lang="sk-SK" sz="2800" dirty="0" smtClean="0"/>
          </a:p>
          <a:p>
            <a:pPr marL="0" indent="0" algn="just" fontAlgn="t">
              <a:buNone/>
            </a:pPr>
            <a:r>
              <a:rPr lang="sk-SK" sz="2800" dirty="0" smtClean="0"/>
              <a:t>Aké máte skúsenosti?</a:t>
            </a:r>
          </a:p>
          <a:p>
            <a:pPr marL="0" indent="0" algn="just" fontAlgn="t">
              <a:buNone/>
            </a:pPr>
            <a:r>
              <a:rPr lang="sk-SK" sz="2800" dirty="0" smtClean="0"/>
              <a:t>Aké máte odporúčania?</a:t>
            </a:r>
          </a:p>
          <a:p>
            <a:pPr marL="0" indent="0" algn="just" fontAlgn="t">
              <a:buNone/>
            </a:pPr>
            <a:r>
              <a:rPr lang="sk-SK" sz="2800" dirty="0" smtClean="0"/>
              <a:t>Z čoho sa máme poučiť?</a:t>
            </a:r>
          </a:p>
          <a:p>
            <a:pPr marL="0" indent="0" algn="just" fontAlgn="t">
              <a:buNone/>
            </a:pPr>
            <a:endParaRPr lang="sk-SK" sz="2800" dirty="0"/>
          </a:p>
          <a:p>
            <a:pPr marL="0" indent="0" algn="just" fontAlgn="t">
              <a:buNone/>
            </a:pPr>
            <a:endParaRPr lang="sk-SK" sz="1600" dirty="0" smtClean="0"/>
          </a:p>
          <a:p>
            <a:pPr algn="just" fontAlgn="t">
              <a:buFontTx/>
              <a:buChar char="-"/>
            </a:pPr>
            <a:endParaRPr lang="sk-SK" sz="1600" dirty="0"/>
          </a:p>
          <a:p>
            <a:pPr marL="0" indent="0" algn="just" fontAlgn="t">
              <a:buNone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dirty="0" smtClean="0"/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844824"/>
            <a:ext cx="3312368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14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116632"/>
            <a:ext cx="8219256" cy="6120680"/>
          </a:xfrm>
        </p:spPr>
        <p:txBody>
          <a:bodyPr/>
          <a:lstStyle/>
          <a:p>
            <a:pPr marL="0" lvl="0" indent="0">
              <a:buNone/>
            </a:pPr>
            <a:r>
              <a:rPr lang="sk-SK" sz="2000" b="1" dirty="0" smtClean="0">
                <a:solidFill>
                  <a:prstClr val="black"/>
                </a:solidFill>
                <a:cs typeface="WenQuanYi Zen Hei" charset="0"/>
              </a:rPr>
              <a:t>Výzva </a:t>
            </a:r>
            <a:r>
              <a:rPr lang="sk-SK" sz="2000" b="1" dirty="0">
                <a:solidFill>
                  <a:prstClr val="black"/>
                </a:solidFill>
                <a:cs typeface="WenQuanYi Zen Hei" charset="0"/>
              </a:rPr>
              <a:t>– </a:t>
            </a:r>
            <a:r>
              <a:rPr lang="sk-SK" sz="2000" b="1" dirty="0" smtClean="0">
                <a:solidFill>
                  <a:prstClr val="black"/>
                </a:solidFill>
                <a:cs typeface="WenQuanYi Zen Hei" charset="0"/>
              </a:rPr>
              <a:t>informácie</a:t>
            </a:r>
          </a:p>
          <a:p>
            <a:pPr marL="0" lvl="0" indent="0">
              <a:buNone/>
            </a:pPr>
            <a:endParaRPr lang="sk-SK" sz="800" b="1" dirty="0">
              <a:solidFill>
                <a:prstClr val="black"/>
              </a:solidFill>
              <a:cs typeface="WenQuanYi Zen Hei" charset="0"/>
            </a:endParaRPr>
          </a:p>
          <a:p>
            <a:pPr lvl="0"/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Web:  </a:t>
            </a:r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  <a:hlinkClick r:id="rId4"/>
              </a:rPr>
              <a:t>http://www.minv.sk/?OPLZ</a:t>
            </a:r>
            <a:endParaRPr lang="sk-SK" sz="1600" b="1" dirty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  <a:p>
            <a:pPr lvl="0"/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email: </a:t>
            </a:r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  <a:hlinkClick r:id="rId5"/>
              </a:rPr>
              <a:t>metodika.imrk@minv.sk</a:t>
            </a:r>
            <a:endParaRPr lang="sk-SK" sz="1600" b="1" dirty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  <a:p>
            <a:pPr marL="0" lvl="0" indent="0">
              <a:buNone/>
            </a:pPr>
            <a:r>
              <a:rPr lang="sk-SK" sz="1800" b="1" dirty="0">
                <a:solidFill>
                  <a:prstClr val="black">
                    <a:lumMod val="65000"/>
                    <a:lumOff val="35000"/>
                  </a:prstClr>
                </a:solidFill>
                <a:cs typeface="WenQuanYi Zen Hei" charset="0"/>
              </a:rPr>
              <a:t>Oddelenie programovania, monitorovania, hodnotenia a metodiky </a:t>
            </a:r>
          </a:p>
          <a:p>
            <a:pPr lvl="0"/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email: </a:t>
            </a:r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  <a:hlinkClick r:id="rId6"/>
              </a:rPr>
              <a:t>matej.mikuska@minv.sk</a:t>
            </a:r>
            <a:endParaRPr lang="sk-SK" sz="1600" b="1" dirty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  <a:p>
            <a:pPr lvl="0"/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tel.      </a:t>
            </a:r>
            <a:r>
              <a:rPr lang="sk-SK" sz="1600" dirty="0">
                <a:solidFill>
                  <a:prstClr val="black"/>
                </a:solidFill>
              </a:rPr>
              <a:t>+421 2 509 45 110</a:t>
            </a:r>
          </a:p>
          <a:p>
            <a:pPr lvl="0"/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email: </a:t>
            </a:r>
            <a:r>
              <a:rPr lang="sk-SK" sz="1600" b="1" u="sng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robert</a:t>
            </a:r>
            <a:r>
              <a:rPr lang="sk-SK" sz="1600" b="1" u="sng" dirty="0">
                <a:solidFill>
                  <a:srgbClr val="F79646">
                    <a:lumMod val="75000"/>
                  </a:srgbClr>
                </a:solidFill>
                <a:cs typeface="WenQuanYi Zen Hei" charset="0"/>
                <a:hlinkClick r:id="rId7"/>
              </a:rPr>
              <a:t>.korec@minv.sk</a:t>
            </a:r>
            <a:endParaRPr lang="sk-SK" sz="1600" b="1" u="sng" dirty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 tel.      </a:t>
            </a:r>
            <a:r>
              <a:rPr lang="sk-SK" sz="1600" dirty="0">
                <a:solidFill>
                  <a:prstClr val="black"/>
                </a:solidFill>
              </a:rPr>
              <a:t>+421 2 509 45 112</a:t>
            </a:r>
          </a:p>
          <a:p>
            <a:pPr lvl="0"/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email: 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blanka</a:t>
            </a:r>
            <a:r>
              <a:rPr lang="sk-SK" sz="1600" b="1" u="sng" dirty="0">
                <a:solidFill>
                  <a:srgbClr val="F79646">
                    <a:lumMod val="75000"/>
                  </a:srgbClr>
                </a:solidFill>
                <a:cs typeface="WenQuanYi Zen Hei" charset="0"/>
                <a:hlinkClick r:id="rId8"/>
              </a:rPr>
              <a:t>.fejes@minv.sk</a:t>
            </a:r>
            <a:endParaRPr lang="sk-SK" sz="1600" b="1" u="sng" dirty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 tel.      </a:t>
            </a:r>
            <a:r>
              <a:rPr lang="sk-SK" sz="1600" dirty="0">
                <a:solidFill>
                  <a:prstClr val="black"/>
                </a:solidFill>
              </a:rPr>
              <a:t>+421 2 509 45 116</a:t>
            </a:r>
          </a:p>
          <a:p>
            <a:pPr marL="0" lvl="0" indent="0">
              <a:buNone/>
            </a:pPr>
            <a:r>
              <a:rPr lang="sk-SK" sz="1800" b="1" dirty="0">
                <a:solidFill>
                  <a:prstClr val="black">
                    <a:lumMod val="65000"/>
                    <a:lumOff val="35000"/>
                  </a:prstClr>
                </a:solidFill>
                <a:cs typeface="WenQuanYi Zen Hei" charset="0"/>
              </a:rPr>
              <a:t>ITMS 2014+</a:t>
            </a:r>
          </a:p>
          <a:p>
            <a:pPr lvl="0"/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email: 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lubomira.kopcova@</a:t>
            </a:r>
            <a:r>
              <a:rPr lang="sk-SK" sz="1600" b="1" u="sng" dirty="0">
                <a:solidFill>
                  <a:srgbClr val="F79646">
                    <a:lumMod val="75000"/>
                  </a:srgbClr>
                </a:solidFill>
                <a:cs typeface="WenQuanYi Zen Hei" charset="0"/>
                <a:hlinkClick r:id="rId7"/>
              </a:rPr>
              <a:t>minv.sk</a:t>
            </a:r>
            <a:endParaRPr lang="sk-SK" sz="1600" b="1" u="sng" dirty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 tel.      </a:t>
            </a:r>
            <a:r>
              <a:rPr lang="sk-SK" sz="1600" dirty="0">
                <a:solidFill>
                  <a:prstClr val="black"/>
                </a:solidFill>
              </a:rPr>
              <a:t>+421 2 509 45 113</a:t>
            </a:r>
            <a:endParaRPr lang="sk-SK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sk-SK" sz="1800" b="1" dirty="0">
                <a:solidFill>
                  <a:prstClr val="black">
                    <a:lumMod val="65000"/>
                    <a:lumOff val="35000"/>
                  </a:prstClr>
                </a:solidFill>
                <a:cs typeface="WenQuanYi Zen Hei" charset="0"/>
              </a:rPr>
              <a:t>Oddelenie výberu projektov</a:t>
            </a:r>
          </a:p>
          <a:p>
            <a:pPr lvl="0"/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email: </a:t>
            </a:r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  <a:hlinkClick r:id="rId9"/>
              </a:rPr>
              <a:t>jozef.rosko@minv.sk</a:t>
            </a:r>
            <a:endParaRPr lang="sk-SK" sz="1600" b="1" dirty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  <a:p>
            <a:pPr lvl="0"/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tel.      </a:t>
            </a:r>
            <a:r>
              <a:rPr lang="sk-SK" sz="1600" dirty="0">
                <a:solidFill>
                  <a:prstClr val="black"/>
                </a:solidFill>
              </a:rPr>
              <a:t>+421 2 509 45 070</a:t>
            </a:r>
          </a:p>
          <a:p>
            <a:pPr marL="0" lvl="0" indent="0">
              <a:buNone/>
            </a:pPr>
            <a:r>
              <a:rPr lang="sk-SK" sz="1800" b="1" dirty="0">
                <a:solidFill>
                  <a:prstClr val="black">
                    <a:lumMod val="65000"/>
                    <a:lumOff val="35000"/>
                  </a:prstClr>
                </a:solidFill>
                <a:cs typeface="WenQuanYi Zen Hei" charset="0"/>
              </a:rPr>
              <a:t>Oddelenie implementácie investičných projektov</a:t>
            </a:r>
          </a:p>
          <a:p>
            <a:pPr lvl="0"/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email: </a:t>
            </a:r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  <a:hlinkClick r:id="rId10"/>
              </a:rPr>
              <a:t>richard.svirk@minv.sk</a:t>
            </a:r>
            <a:endParaRPr lang="sk-SK" sz="1600" b="1" dirty="0">
              <a:solidFill>
                <a:srgbClr val="F79646">
                  <a:lumMod val="75000"/>
                </a:srgbClr>
              </a:solidFill>
              <a:cs typeface="WenQuanYi Zen Hei" charset="0"/>
            </a:endParaRPr>
          </a:p>
          <a:p>
            <a:pPr lvl="0"/>
            <a:r>
              <a:rPr lang="sk-SK" sz="1600" b="1" dirty="0">
                <a:solidFill>
                  <a:srgbClr val="F79646">
                    <a:lumMod val="75000"/>
                  </a:srgbClr>
                </a:solidFill>
                <a:cs typeface="WenQuanYi Zen Hei" charset="0"/>
              </a:rPr>
              <a:t>tel.      </a:t>
            </a:r>
            <a:r>
              <a:rPr lang="sk-SK" sz="1600" dirty="0">
                <a:solidFill>
                  <a:prstClr val="black"/>
                </a:solidFill>
              </a:rPr>
              <a:t>+421 2 509 45 090</a:t>
            </a:r>
          </a:p>
          <a:p>
            <a:pPr algn="just" fontAlgn="t">
              <a:buFontTx/>
              <a:buChar char="-"/>
            </a:pPr>
            <a:endParaRPr lang="sk-SK" sz="1600" dirty="0" smtClean="0"/>
          </a:p>
          <a:p>
            <a:pPr algn="just" fontAlgn="t">
              <a:buFontTx/>
              <a:buChar char="-"/>
            </a:pPr>
            <a:endParaRPr lang="sk-SK" sz="1600" dirty="0" smtClean="0"/>
          </a:p>
          <a:p>
            <a:pPr algn="just" fontAlgn="t">
              <a:buFontTx/>
              <a:buChar char="-"/>
            </a:pPr>
            <a:endParaRPr lang="sk-SK" sz="1600" dirty="0" smtClean="0"/>
          </a:p>
          <a:p>
            <a:pPr algn="just" fontAlgn="t">
              <a:buFontTx/>
              <a:buChar char="-"/>
            </a:pPr>
            <a:endParaRPr lang="sk-SK" sz="1600" dirty="0"/>
          </a:p>
          <a:p>
            <a:pPr marL="0" indent="0" algn="just" fontAlgn="t">
              <a:buNone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dirty="0" smtClean="0"/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59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116632"/>
            <a:ext cx="8219256" cy="6120680"/>
          </a:xfrm>
        </p:spPr>
        <p:txBody>
          <a:bodyPr/>
          <a:lstStyle/>
          <a:p>
            <a:pPr marL="0" lvl="0" indent="0" algn="ctr">
              <a:buNone/>
            </a:pPr>
            <a:endParaRPr lang="sk-SK" sz="4000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0" lvl="0" indent="0" algn="ctr">
              <a:buNone/>
            </a:pPr>
            <a:endParaRPr lang="sk-SK" sz="4000" dirty="0">
              <a:solidFill>
                <a:srgbClr val="F79646">
                  <a:lumMod val="75000"/>
                </a:srgbClr>
              </a:solidFill>
            </a:endParaRPr>
          </a:p>
          <a:p>
            <a:pPr marL="0" lvl="0" indent="0" algn="ctr">
              <a:buNone/>
            </a:pPr>
            <a:endParaRPr lang="sk-SK" sz="4000" dirty="0" smtClean="0">
              <a:solidFill>
                <a:srgbClr val="F79646">
                  <a:lumMod val="75000"/>
                </a:srgbClr>
              </a:solidFill>
            </a:endParaRPr>
          </a:p>
          <a:p>
            <a:pPr marL="0" lvl="0" indent="0" algn="ctr">
              <a:buNone/>
            </a:pPr>
            <a:r>
              <a:rPr lang="sk-SK" sz="4000" b="1" dirty="0" smtClean="0">
                <a:solidFill>
                  <a:srgbClr val="F79646">
                    <a:lumMod val="75000"/>
                  </a:srgbClr>
                </a:solidFill>
              </a:rPr>
              <a:t>Ďakujeme </a:t>
            </a:r>
            <a:r>
              <a:rPr lang="sk-SK" sz="4000" b="1" dirty="0">
                <a:solidFill>
                  <a:srgbClr val="F79646">
                    <a:lumMod val="75000"/>
                  </a:srgbClr>
                </a:solidFill>
              </a:rPr>
              <a:t>za pozornosť</a:t>
            </a:r>
          </a:p>
          <a:p>
            <a:pPr algn="just" fontAlgn="t">
              <a:buFontTx/>
              <a:buChar char="-"/>
            </a:pPr>
            <a:endParaRPr lang="sk-SK" sz="1600" dirty="0" smtClean="0"/>
          </a:p>
          <a:p>
            <a:pPr algn="just" fontAlgn="t">
              <a:buFontTx/>
              <a:buChar char="-"/>
            </a:pPr>
            <a:endParaRPr lang="sk-SK" sz="1600" dirty="0" smtClean="0"/>
          </a:p>
          <a:p>
            <a:pPr algn="just" fontAlgn="t">
              <a:buFontTx/>
              <a:buChar char="-"/>
            </a:pPr>
            <a:endParaRPr lang="sk-SK" sz="1600" dirty="0" smtClean="0"/>
          </a:p>
          <a:p>
            <a:pPr algn="just" fontAlgn="t">
              <a:buFontTx/>
              <a:buChar char="-"/>
            </a:pPr>
            <a:endParaRPr lang="sk-SK" sz="1600" dirty="0"/>
          </a:p>
          <a:p>
            <a:pPr marL="0" indent="0" algn="just" fontAlgn="t">
              <a:buNone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dirty="0" smtClean="0"/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07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2185079"/>
            <a:ext cx="8219256" cy="4052233"/>
          </a:xfrm>
        </p:spPr>
        <p:txBody>
          <a:bodyPr/>
          <a:lstStyle/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400" dirty="0"/>
              <a:t>Oslovili </a:t>
            </a:r>
            <a:r>
              <a:rPr lang="sk-SK" sz="2400" dirty="0"/>
              <a:t>sme </a:t>
            </a:r>
            <a:r>
              <a:rPr lang="sk-SK" sz="2400" b="1" dirty="0"/>
              <a:t>177 obcí</a:t>
            </a:r>
            <a:r>
              <a:rPr lang="sk-SK" sz="2400" dirty="0"/>
              <a:t>, ktoré podľa Atlasu RK </a:t>
            </a:r>
            <a:r>
              <a:rPr lang="sk-SK" sz="2400" b="1" dirty="0"/>
              <a:t>nemajú 100 percentný prístup k pitnej vode</a:t>
            </a:r>
            <a:r>
              <a:rPr lang="sk-SK" sz="2400" dirty="0"/>
              <a:t>. </a:t>
            </a:r>
            <a:endParaRPr lang="sk-SK" sz="2400" dirty="0"/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400" dirty="0"/>
              <a:t>Odpovedalo </a:t>
            </a:r>
            <a:r>
              <a:rPr lang="sk-SK" sz="2400" dirty="0"/>
              <a:t>nám 127 </a:t>
            </a:r>
            <a:r>
              <a:rPr lang="sk-SK" sz="2400" dirty="0"/>
              <a:t>obcí</a:t>
            </a:r>
            <a:r>
              <a:rPr lang="sk-SK" sz="2400" dirty="0"/>
              <a:t>.</a:t>
            </a:r>
            <a:endParaRPr lang="sk-SK" sz="2400" dirty="0"/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400" dirty="0"/>
              <a:t>Z toho však iba </a:t>
            </a:r>
            <a:r>
              <a:rPr lang="sk-SK" sz="2400" b="1" dirty="0"/>
              <a:t>46</a:t>
            </a:r>
            <a:r>
              <a:rPr lang="sk-SK" sz="2400" dirty="0"/>
              <a:t> obcí deklarovalo, že všetci obyvatelia nemajú zabezpečený prístup k pitnej vode. </a:t>
            </a:r>
            <a:endParaRPr lang="sk-SK" sz="2400" dirty="0"/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400" dirty="0"/>
              <a:t>Z</a:t>
            </a:r>
            <a:r>
              <a:rPr lang="sk-SK" sz="2400" dirty="0"/>
              <a:t> tých 46 obcí sa to týka </a:t>
            </a:r>
            <a:r>
              <a:rPr lang="sk-SK" sz="2400" b="1" dirty="0"/>
              <a:t>viac ako 9 tisíc domácností MRK</a:t>
            </a:r>
            <a:r>
              <a:rPr lang="sk-SK" sz="2400" dirty="0"/>
              <a:t>.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071"/>
            <a:ext cx="9127906" cy="2193150"/>
          </a:xfrm>
          <a:prstGeom prst="rect">
            <a:avLst/>
          </a:prstGeom>
        </p:spPr>
      </p:pic>
      <p:sp>
        <p:nvSpPr>
          <p:cNvPr id="3" name="BlokTextu 2"/>
          <p:cNvSpPr txBox="1"/>
          <p:nvPr/>
        </p:nvSpPr>
        <p:spPr>
          <a:xfrm>
            <a:off x="1403648" y="980728"/>
            <a:ext cx="48965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5196" fontAlgn="auto">
              <a:spcAft>
                <a:spcPts val="0"/>
              </a:spcAft>
              <a:buNone/>
              <a:defRPr/>
            </a:pPr>
            <a:endParaRPr lang="sk-SK" sz="32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32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Dotazník 8/2016</a:t>
            </a:r>
            <a:endParaRPr lang="sk-SK" sz="3200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04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832648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36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Výzva</a:t>
            </a:r>
            <a:r>
              <a:rPr lang="sk-SK" sz="36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: Podpora prístupu k pitnej vode</a:t>
            </a:r>
          </a:p>
          <a:p>
            <a:pPr marL="0" indent="0" algn="just">
              <a:spcAft>
                <a:spcPts val="0"/>
              </a:spcAft>
              <a:buNone/>
            </a:pPr>
            <a:endParaRPr lang="sk-SK" sz="24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sk-SK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Vyhlásená</a:t>
            </a:r>
            <a:r>
              <a:rPr lang="sk-SK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7. 12.2016 (otvorená výzva)</a:t>
            </a:r>
            <a:endParaRPr lang="sk-SK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sk-SK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Alokácia</a:t>
            </a:r>
            <a:r>
              <a:rPr lang="sk-SK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sk-SK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16 000 000 Eur (zdroje EÚ)</a:t>
            </a:r>
            <a:endParaRPr lang="sk-SK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sk-SK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Oprávnení žiadatelia:</a:t>
            </a:r>
            <a:r>
              <a:rPr lang="sk-SK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1043 obcí z Atlasu RK (bez BSK)</a:t>
            </a:r>
            <a:endParaRPr lang="sk-SK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sk-SK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NFP:</a:t>
            </a:r>
            <a:r>
              <a:rPr lang="sk-SK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95%</a:t>
            </a:r>
            <a:endParaRPr lang="sk-SK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sk-SK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Uzávierka kôl: </a:t>
            </a:r>
            <a:endParaRPr lang="sk-SK" sz="24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  <a:buAutoNum type="arabicPeriod"/>
            </a:pPr>
            <a:r>
              <a:rPr lang="sk-SK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kolo </a:t>
            </a:r>
            <a:r>
              <a:rPr lang="sk-SK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(10.3.2017 – schválené 4 ŽoNFP – 455 941,22</a:t>
            </a:r>
            <a:r>
              <a:rPr lang="sk-SK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€)</a:t>
            </a:r>
            <a:endParaRPr lang="sk-SK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  <a:buAutoNum type="arabicPeriod"/>
            </a:pPr>
            <a:r>
              <a:rPr lang="sk-SK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kolo (26.9.2017 – prebieha schvaľovací proces – 13 ŽoNFP)</a:t>
            </a:r>
          </a:p>
          <a:p>
            <a:pPr marL="457200" indent="-457200" algn="just">
              <a:lnSpc>
                <a:spcPct val="107000"/>
              </a:lnSpc>
              <a:spcAft>
                <a:spcPts val="0"/>
              </a:spcAft>
              <a:buAutoNum type="arabicPeriod"/>
            </a:pPr>
            <a:r>
              <a:rPr lang="sk-SK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kolo</a:t>
            </a:r>
            <a:r>
              <a:rPr lang="sk-SK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sk-SK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5.3.2018</a:t>
            </a:r>
            <a:r>
              <a:rPr lang="sk-SK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sk-SK" sz="2400" b="1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15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95" y="908720"/>
            <a:ext cx="8744244" cy="412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32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832648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Výzva</a:t>
            </a:r>
            <a:r>
              <a:rPr lang="sk-SK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: Podpora prístupu k pitnej vode</a:t>
            </a:r>
          </a:p>
          <a:p>
            <a:pPr marL="0" indent="0" algn="just">
              <a:buNone/>
            </a:pPr>
            <a:endParaRPr lang="sk-SK" sz="2400" b="1" u="sng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sk-SK" sz="2400" b="1" u="sng" dirty="0" smtClean="0">
                <a:ea typeface="Verdana" panose="020B0604030504040204" pitchFamily="34" charset="0"/>
                <a:cs typeface="Arial" pitchFamily="34" charset="0"/>
              </a:rPr>
              <a:t>Zameranie</a:t>
            </a:r>
            <a:r>
              <a:rPr lang="sk-SK" sz="2400" b="1" u="sng" dirty="0" smtClean="0"/>
              <a:t> </a:t>
            </a:r>
            <a:r>
              <a:rPr lang="sk-SK" sz="2400" b="1" u="sng" dirty="0" smtClean="0">
                <a:ea typeface="Verdana" panose="020B0604030504040204" pitchFamily="34" charset="0"/>
                <a:cs typeface="Arial" pitchFamily="34" charset="0"/>
              </a:rPr>
              <a:t>výzvy: </a:t>
            </a:r>
            <a:endParaRPr lang="sk-SK" sz="2400" u="sng" dirty="0">
              <a:ea typeface="Verdana" panose="020B0604030504040204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sk-SK" sz="2400" dirty="0">
                <a:ea typeface="Verdana" panose="020B0604030504040204" pitchFamily="34" charset="0"/>
                <a:cs typeface="Arial" pitchFamily="34" charset="0"/>
              </a:rPr>
              <a:t>Podpora prístupu k pitnej vode v prostredí separovaných a segregovaných marginalizovaných rómskych komunít (ďalej len „MRK“) pomocou </a:t>
            </a:r>
            <a:r>
              <a:rPr lang="sk-SK" sz="2400" b="1" dirty="0">
                <a:ea typeface="Verdana" panose="020B0604030504040204" pitchFamily="34" charset="0"/>
                <a:cs typeface="Arial" pitchFamily="34" charset="0"/>
              </a:rPr>
              <a:t>vodovodov, </a:t>
            </a:r>
            <a:r>
              <a:rPr lang="sk-SK" sz="2400" b="1" dirty="0" smtClean="0">
                <a:ea typeface="Verdana" panose="020B0604030504040204" pitchFamily="34" charset="0"/>
                <a:cs typeface="Arial" pitchFamily="34" charset="0"/>
              </a:rPr>
              <a:t>výdajných miest, studní </a:t>
            </a:r>
            <a:r>
              <a:rPr lang="sk-SK" sz="2400" b="1" dirty="0">
                <a:ea typeface="Verdana" panose="020B0604030504040204" pitchFamily="34" charset="0"/>
                <a:cs typeface="Arial" pitchFamily="34" charset="0"/>
              </a:rPr>
              <a:t>a úpravní povrchových vôd</a:t>
            </a:r>
            <a:r>
              <a:rPr lang="sk-SK" sz="2400" dirty="0"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0" indent="0" algn="just">
              <a:buNone/>
            </a:pPr>
            <a:endParaRPr lang="sk-SK" sz="2400" b="1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sk-SK" sz="2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Celkové oprávnené výdavky ŽoNFP:</a:t>
            </a:r>
            <a:endParaRPr lang="sk-SK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sk-SK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min</a:t>
            </a:r>
            <a:r>
              <a:rPr lang="sk-SK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COV:</a:t>
            </a:r>
            <a:r>
              <a:rPr lang="sk-SK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nestanovuje sa</a:t>
            </a:r>
          </a:p>
          <a:p>
            <a:pPr marL="0"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sk-SK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max</a:t>
            </a:r>
            <a:r>
              <a:rPr lang="sk-SK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COV:</a:t>
            </a:r>
            <a:r>
              <a:rPr lang="sk-SK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1 000 000,- EUR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32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832648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Spôsob realizácie</a:t>
            </a:r>
          </a:p>
          <a:p>
            <a:pPr marL="425196" algn="ctr" fontAlgn="auto">
              <a:spcAft>
                <a:spcPts val="0"/>
              </a:spcAft>
              <a:buNone/>
              <a:defRPr/>
            </a:pPr>
            <a:endParaRPr lang="sk-SK" sz="2400" dirty="0">
              <a:ea typeface="Verdana" panose="020B0604030504040204" pitchFamily="34" charset="0"/>
              <a:cs typeface="Arial" pitchFamily="34" charset="0"/>
            </a:endParaRPr>
          </a:p>
          <a:p>
            <a:pPr marL="457200" indent="-457200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</a:pPr>
            <a:r>
              <a:rPr lang="sk-SK" sz="2400" b="1" dirty="0" smtClean="0">
                <a:ea typeface="Verdana" panose="020B0604030504040204" pitchFamily="34" charset="0"/>
                <a:cs typeface="Arial" pitchFamily="34" charset="0"/>
              </a:rPr>
              <a:t>Výstavba </a:t>
            </a:r>
            <a:r>
              <a:rPr lang="sk-SK" sz="2400" b="1" dirty="0">
                <a:ea typeface="Verdana" panose="020B0604030504040204" pitchFamily="34" charset="0"/>
                <a:cs typeface="Arial" pitchFamily="34" charset="0"/>
              </a:rPr>
              <a:t>a rozšírenie miestnych vodovodov/potrubných rozvodov pitnej vody </a:t>
            </a:r>
            <a:r>
              <a:rPr lang="sk-SK" sz="2400" dirty="0">
                <a:ea typeface="Verdana" panose="020B0604030504040204" pitchFamily="34" charset="0"/>
                <a:cs typeface="Arial" pitchFamily="34" charset="0"/>
              </a:rPr>
              <a:t>(vrátane samostatnej realizácie výdajných miest)</a:t>
            </a:r>
          </a:p>
          <a:p>
            <a:pPr marL="457200" indent="-457200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</a:pPr>
            <a:r>
              <a:rPr lang="sk-SK" sz="2400" b="1" dirty="0" smtClean="0">
                <a:ea typeface="Verdana" panose="020B0604030504040204" pitchFamily="34" charset="0"/>
                <a:cs typeface="Arial" pitchFamily="34" charset="0"/>
              </a:rPr>
              <a:t>Budovanie </a:t>
            </a:r>
            <a:r>
              <a:rPr lang="sk-SK" sz="2400" b="1" dirty="0">
                <a:ea typeface="Verdana" panose="020B0604030504040204" pitchFamily="34" charset="0"/>
                <a:cs typeface="Arial" pitchFamily="34" charset="0"/>
              </a:rPr>
              <a:t>vŕtaných studní </a:t>
            </a:r>
          </a:p>
          <a:p>
            <a:pPr marL="457200" indent="-457200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</a:pPr>
            <a:r>
              <a:rPr lang="sk-SK" sz="2400" b="1" dirty="0" smtClean="0">
                <a:ea typeface="Verdana" panose="020B0604030504040204" pitchFamily="34" charset="0"/>
                <a:cs typeface="Arial" pitchFamily="34" charset="0"/>
              </a:rPr>
              <a:t>Realizácia </a:t>
            </a:r>
            <a:r>
              <a:rPr lang="sk-SK" sz="2400" b="1" dirty="0">
                <a:ea typeface="Verdana" panose="020B0604030504040204" pitchFamily="34" charset="0"/>
                <a:cs typeface="Arial" pitchFamily="34" charset="0"/>
              </a:rPr>
              <a:t>úpravní povrchovej vody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400" dirty="0">
                <a:ea typeface="Verdana" panose="020B0604030504040204" pitchFamily="34" charset="0"/>
                <a:cs typeface="Arial" pitchFamily="34" charset="0"/>
              </a:rPr>
              <a:t> </a:t>
            </a:r>
            <a:endParaRPr lang="sk-SK" sz="2400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400" dirty="0" smtClean="0">
                <a:ea typeface="Verdana" panose="020B0604030504040204" pitchFamily="34" charset="0"/>
                <a:cs typeface="Arial" pitchFamily="34" charset="0"/>
              </a:rPr>
              <a:t>Je </a:t>
            </a:r>
            <a:r>
              <a:rPr lang="sk-SK" sz="2400" dirty="0">
                <a:ea typeface="Verdana" panose="020B0604030504040204" pitchFamily="34" charset="0"/>
                <a:cs typeface="Arial" pitchFamily="34" charset="0"/>
              </a:rPr>
              <a:t>možná aj  </a:t>
            </a:r>
            <a:r>
              <a:rPr lang="sk-SK" sz="2400" b="1" dirty="0">
                <a:ea typeface="Verdana" panose="020B0604030504040204" pitchFamily="34" charset="0"/>
                <a:cs typeface="Arial" pitchFamily="34" charset="0"/>
              </a:rPr>
              <a:t>kombinácia</a:t>
            </a:r>
            <a:r>
              <a:rPr lang="sk-SK" sz="2400" dirty="0">
                <a:ea typeface="Verdana" panose="020B0604030504040204" pitchFamily="34" charset="0"/>
                <a:cs typeface="Arial" pitchFamily="34" charset="0"/>
              </a:rPr>
              <a:t> vybudovania vŕtanej studne a výstavby miestneho potrubného rozvodu pitnej vody od studne k výdajnému miestu alebo kombinácia realizácie úpravne povrchovej vody a miestneho potrubného rozvodu pitnej vody od úpravne vody k výdajnému </a:t>
            </a:r>
            <a:r>
              <a:rPr lang="sk-SK" sz="2400" dirty="0">
                <a:ea typeface="Verdana" panose="020B0604030504040204" pitchFamily="34" charset="0"/>
                <a:cs typeface="Arial" pitchFamily="34" charset="0"/>
              </a:rPr>
              <a:t>miestu</a:t>
            </a:r>
            <a:r>
              <a:rPr lang="sk-SK" sz="2400" dirty="0">
                <a:ea typeface="Verdana" panose="020B0604030504040204" pitchFamily="34" charset="0"/>
                <a:cs typeface="Arial" pitchFamily="34" charset="0"/>
              </a:rPr>
              <a:t>.</a:t>
            </a:r>
            <a:endParaRPr lang="sk-SK" sz="2400" dirty="0"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400" dirty="0"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400" dirty="0"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400" dirty="0"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4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81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832648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Výdajné miesto</a:t>
            </a:r>
            <a:endParaRPr lang="sk-SK" b="1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425196" algn="ctr" fontAlgn="auto">
              <a:spcAft>
                <a:spcPts val="0"/>
              </a:spcAft>
              <a:buNone/>
              <a:defRPr/>
            </a:pPr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sk-SK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</a:t>
            </a:r>
            <a:r>
              <a:rPr lang="sk-SK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výdajné miesto</a:t>
            </a:r>
            <a:r>
              <a:rPr lang="sk-SK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považované miesto, kde je umiestnený napr. výtokový stojan pre uličné rozvody vody, automatický výdajný systém alebo zariadenie podobnej funkcie. V závislosti od potrieb projektu môže byť vybudovaných aj viac výdajných miest. </a:t>
            </a:r>
            <a:r>
              <a:rPr lang="sk-SK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Odbočenia budovaných miestnych vodovodov a domové prípojky nie sú oprávneným výdavkom </a:t>
            </a:r>
            <a:r>
              <a:rPr lang="sk-SK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(odbočenia, ako neoprávnený výdavok, sú myslené ako odbočenia vedúce k domovým prípojkám, resp. k hraniciam pozemkov, kde by došlo k napojeniu jednotlivých nehnuteľností z hlavnej vetvy, resp. z vetvy na ulici, kde sa nachádzajú pripájané nehnuteľnosti).	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69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832648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Benchmarky </a:t>
            </a:r>
            <a:r>
              <a:rPr lang="sk-SK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a finančné limity:</a:t>
            </a:r>
          </a:p>
          <a:p>
            <a:pPr marL="0"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sk-SK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 smtClean="0"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graphicFrame>
        <p:nvGraphicFramePr>
          <p:cNvPr id="12" name="Tabuľ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596338"/>
              </p:ext>
            </p:extLst>
          </p:nvPr>
        </p:nvGraphicFramePr>
        <p:xfrm>
          <a:off x="500034" y="1185122"/>
          <a:ext cx="7960398" cy="4404117"/>
        </p:xfrm>
        <a:graphic>
          <a:graphicData uri="http://schemas.openxmlformats.org/drawingml/2006/table">
            <a:tbl>
              <a:tblPr firstRow="1" firstCol="1" bandRow="1"/>
              <a:tblGrid>
                <a:gridCol w="3282994"/>
                <a:gridCol w="2222933"/>
                <a:gridCol w="2454471"/>
              </a:tblGrid>
              <a:tr h="48090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Hlavná aktivita: Podpora zlepšenia prístupu k pitnej vode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4240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Spôsob realizácie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Benchmark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Finančný limit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452963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A. Výstavba a rozšírenie miestnych vodovodov/potrubných rozvodov pitnej vody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621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benchmark</a:t>
                      </a:r>
                      <a:r>
                        <a:rPr lang="sk-SK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/fin. limit na m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250,00 EUR/m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287,50 EUR/m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4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benchmark</a:t>
                      </a:r>
                      <a:r>
                        <a:rPr lang="sk-SK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/fin. limit na projekt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(výdajné miesto – 1 ks)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17 000,00 EUR/ projekt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19 550,00 EUR/ projekt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4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benchmark</a:t>
                      </a:r>
                      <a:r>
                        <a:rPr lang="sk-SK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/fin. limit na projekt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(výdajné </a:t>
                      </a:r>
                      <a:r>
                        <a:rPr lang="sk-SK" sz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miesto </a:t>
                      </a:r>
                      <a:r>
                        <a:rPr lang="sk-SK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2 ks a viac)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34 000,00 EUR/ projekt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39 100,00 EUR/ projekt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956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 Budovanie vŕtaných studní 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8511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benchmark/fin. limit na m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700,00 EUR/m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815,00 EUR/m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006"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C. Realizácia úpravní povrchovej vody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841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benchmark/fin. limit na projekt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53 000,00 EUR/projekt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63 600,00 EUR/projekt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61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3112</TotalTime>
  <Words>842</Words>
  <Application>Microsoft Office PowerPoint</Application>
  <PresentationFormat>Prezentácia na obrazovke (4:3)</PresentationFormat>
  <Paragraphs>329</Paragraphs>
  <Slides>23</Slides>
  <Notes>23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Verdana</vt:lpstr>
      <vt:lpstr>WenQuanYi Zen Hei</vt:lpstr>
      <vt:lpstr>Motív Office</vt:lpstr>
      <vt:lpstr>Prístup k pitnej vode   OP ĽUDSKÉ ZDROJE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paul sly</dc:creator>
  <cp:lastModifiedBy>Lucia Rozkopálová</cp:lastModifiedBy>
  <cp:revision>232</cp:revision>
  <cp:lastPrinted>2017-11-06T14:34:18Z</cp:lastPrinted>
  <dcterms:created xsi:type="dcterms:W3CDTF">2015-06-03T20:40:01Z</dcterms:created>
  <dcterms:modified xsi:type="dcterms:W3CDTF">2017-11-06T18:48:02Z</dcterms:modified>
</cp:coreProperties>
</file>